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49"/>
  </p:handoutMasterIdLst>
  <p:sldIdLst>
    <p:sldId id="257" r:id="rId2"/>
    <p:sldId id="261" r:id="rId3"/>
    <p:sldId id="259" r:id="rId4"/>
    <p:sldId id="306" r:id="rId5"/>
    <p:sldId id="262" r:id="rId6"/>
    <p:sldId id="277" r:id="rId7"/>
    <p:sldId id="307" r:id="rId8"/>
    <p:sldId id="263" r:id="rId9"/>
    <p:sldId id="321" r:id="rId10"/>
    <p:sldId id="322" r:id="rId11"/>
    <p:sldId id="323" r:id="rId12"/>
    <p:sldId id="357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336" r:id="rId25"/>
    <p:sldId id="337" r:id="rId26"/>
    <p:sldId id="338" r:id="rId27"/>
    <p:sldId id="339" r:id="rId28"/>
    <p:sldId id="340" r:id="rId29"/>
    <p:sldId id="341" r:id="rId30"/>
    <p:sldId id="342" r:id="rId31"/>
    <p:sldId id="343" r:id="rId32"/>
    <p:sldId id="344" r:id="rId33"/>
    <p:sldId id="345" r:id="rId34"/>
    <p:sldId id="346" r:id="rId35"/>
    <p:sldId id="347" r:id="rId36"/>
    <p:sldId id="348" r:id="rId37"/>
    <p:sldId id="349" r:id="rId38"/>
    <p:sldId id="350" r:id="rId39"/>
    <p:sldId id="351" r:id="rId40"/>
    <p:sldId id="352" r:id="rId41"/>
    <p:sldId id="353" r:id="rId42"/>
    <p:sldId id="354" r:id="rId43"/>
    <p:sldId id="355" r:id="rId44"/>
    <p:sldId id="356" r:id="rId45"/>
    <p:sldId id="358" r:id="rId46"/>
    <p:sldId id="320" r:id="rId47"/>
    <p:sldId id="276" r:id="rId4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C2C84"/>
    <a:srgbClr val="333399"/>
    <a:srgbClr val="66CCFF"/>
    <a:srgbClr val="FFFF66"/>
    <a:srgbClr val="FFFF00"/>
    <a:srgbClr val="FF9900"/>
    <a:srgbClr val="21216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33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157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3D750B-AA01-4F5F-B722-38E1A6DCD9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5EEAA-B38C-4415-B2BC-0D724DE0D5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7945B-3104-4FEF-A6AE-7A3B701F32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8900" y="609600"/>
            <a:ext cx="20193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609600"/>
            <a:ext cx="5905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05CF4A-6CBB-4E5D-8360-C8CC2ED07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434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810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434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0A20CB5-03A7-42F4-9F78-D3975AFE9B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C3177-4168-4730-9A9B-61D5A29146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C8440-6A0F-4476-8A41-E85AC6F0C6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BEBA7-C8A5-44DB-A7E7-E847B49303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5E33EA-2B2A-4BFD-A0FA-03F61AD2BF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2BA4B-CF22-4B42-AC9C-CA8E68AAD8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3A471-51AE-4FFC-BB1F-50DC4CD1CC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5EAD5-561C-4817-806D-ECED872F47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9E55A1-DCAB-4368-BF70-20821EB196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18A117FE-04B6-45C6-BDE5-23440D22E0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5.wmf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5.wmf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17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5.wmf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19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36.xml"/><Relationship Id="rId3" Type="http://schemas.openxmlformats.org/officeDocument/2006/relationships/slide" Target="slide6.xml"/><Relationship Id="rId7" Type="http://schemas.openxmlformats.org/officeDocument/2006/relationships/slide" Target="slide18.xml"/><Relationship Id="rId12" Type="http://schemas.openxmlformats.org/officeDocument/2006/relationships/slide" Target="slide33.xml"/><Relationship Id="rId2" Type="http://schemas.openxmlformats.org/officeDocument/2006/relationships/slide" Target="slide3.xml"/><Relationship Id="rId16" Type="http://schemas.openxmlformats.org/officeDocument/2006/relationships/slide" Target="slide4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slide" Target="slide30.xml"/><Relationship Id="rId5" Type="http://schemas.openxmlformats.org/officeDocument/2006/relationships/slide" Target="slide12.xml"/><Relationship Id="rId15" Type="http://schemas.openxmlformats.org/officeDocument/2006/relationships/slide" Target="slide42.xml"/><Relationship Id="rId10" Type="http://schemas.openxmlformats.org/officeDocument/2006/relationships/slide" Target="slide27.xml"/><Relationship Id="rId4" Type="http://schemas.openxmlformats.org/officeDocument/2006/relationships/slide" Target="slide9.xml"/><Relationship Id="rId9" Type="http://schemas.openxmlformats.org/officeDocument/2006/relationships/slide" Target="slide24.xml"/><Relationship Id="rId14" Type="http://schemas.openxmlformats.org/officeDocument/2006/relationships/slide" Target="slide3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5.wmf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23.xml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5.wmf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25.xml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5.wmf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slide" Target="slide29.xml"/><Relationship Id="rId5" Type="http://schemas.openxmlformats.org/officeDocument/2006/relationships/slide" Target="slide28.xml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27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5.wmf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32.xml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30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5.wmf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34.xml"/><Relationship Id="rId4" Type="http://schemas.openxmlformats.org/officeDocument/2006/relationships/slide" Target="slide3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33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5.wmf"/><Relationship Id="rId4" Type="http://schemas.openxmlformats.org/officeDocument/2006/relationships/slide" Target="slid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38.xml"/><Relationship Id="rId4" Type="http://schemas.openxmlformats.org/officeDocument/2006/relationships/slide" Target="slide3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36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5.wmf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41.xml"/><Relationship Id="rId4" Type="http://schemas.openxmlformats.org/officeDocument/2006/relationships/slide" Target="slide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39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5.wmf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44.xml"/><Relationship Id="rId4" Type="http://schemas.openxmlformats.org/officeDocument/2006/relationships/slide" Target="slide4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42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5.wmf"/><Relationship Id="rId4" Type="http://schemas.openxmlformats.org/officeDocument/2006/relationships/slide" Target="slide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47.xml"/><Relationship Id="rId4" Type="http://schemas.openxmlformats.org/officeDocument/2006/relationships/slide" Target="slide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45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wmf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5.wmf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457200" y="152400"/>
            <a:ext cx="8077200" cy="16002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WHO 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WANTS   TO   BE   A   Teacher…______</a:t>
            </a:r>
            <a:endParaRPr lang="en-US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pic>
        <p:nvPicPr>
          <p:cNvPr id="3094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lets_pla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8534400" y="6400800"/>
            <a:ext cx="6096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095" name="Picture 23" descr="C:\Users\Rachel\AppData\Local\Microsoft\Windows\Temporary Internet Files\Content.IE5\FMK8W9PA\MP90044375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2514600"/>
            <a:ext cx="2438400" cy="1828800"/>
          </a:xfrm>
          <a:prstGeom prst="rect">
            <a:avLst/>
          </a:prstGeom>
          <a:noFill/>
        </p:spPr>
      </p:pic>
      <p:pic>
        <p:nvPicPr>
          <p:cNvPr id="3096" name="Picture 24" descr="C:\Users\Rachel\AppData\Local\Microsoft\Windows\Temporary Internet Files\Content.IE5\FMK8W9PA\MP900443759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1828800"/>
            <a:ext cx="6019800" cy="4514850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694" fill="hold"/>
                                        <p:tgtEl>
                                          <p:spTgt spid="30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9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3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76805" name="Picture 5" descr="j0079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77827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829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830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832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833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834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3581400" y="3048000"/>
            <a:ext cx="1403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FF00"/>
                </a:solidFill>
              </a:rPr>
              <a:t>$300</a:t>
            </a:r>
          </a:p>
        </p:txBody>
      </p:sp>
      <p:pic>
        <p:nvPicPr>
          <p:cNvPr id="77836" name="Picture 12" descr="bd048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495800"/>
            <a:ext cx="3505200" cy="2362200"/>
          </a:xfrm>
          <a:prstGeom prst="rect">
            <a:avLst/>
          </a:prstGeom>
          <a:noFill/>
        </p:spPr>
      </p:pic>
      <p:pic>
        <p:nvPicPr>
          <p:cNvPr id="77837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</p:spPr>
      </p:pic>
      <p:sp>
        <p:nvSpPr>
          <p:cNvPr id="77838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77839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77840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6248400"/>
            <a:ext cx="304800" cy="304800"/>
          </a:xfrm>
          <a:prstGeom prst="rect">
            <a:avLst/>
          </a:prstGeom>
          <a:noFill/>
        </p:spPr>
      </p:pic>
      <p:sp>
        <p:nvSpPr>
          <p:cNvPr id="77841" name="Text Box 17"/>
          <p:cNvSpPr txBox="1">
            <a:spLocks noChangeArrowheads="1"/>
          </p:cNvSpPr>
          <p:nvPr/>
        </p:nvSpPr>
        <p:spPr bwMode="auto">
          <a:xfrm>
            <a:off x="5715000" y="6172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778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84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691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692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693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694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695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696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697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698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699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700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FFFFFF"/>
                </a:solidFill>
              </a:rPr>
              <a:t>In which year did the first full internet service for mobile phones arrive to the USA?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114702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2000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114703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B: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2002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14704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C: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2001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114705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D: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2003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14706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707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708" name="Text Box 20"/>
          <p:cNvSpPr txBox="1">
            <a:spLocks noChangeArrowheads="1"/>
          </p:cNvSpPr>
          <p:nvPr/>
        </p:nvSpPr>
        <p:spPr bwMode="auto">
          <a:xfrm>
            <a:off x="3505200" y="6172200"/>
            <a:ext cx="22082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$1,000 Question</a:t>
            </a:r>
          </a:p>
        </p:txBody>
      </p:sp>
      <p:sp>
        <p:nvSpPr>
          <p:cNvPr id="114709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114710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114711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4712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</p:spPr>
      </p:pic>
      <p:sp>
        <p:nvSpPr>
          <p:cNvPr id="114713" name="Rectangle 25"/>
          <p:cNvSpPr>
            <a:spLocks noChangeArrowheads="1"/>
          </p:cNvSpPr>
          <p:nvPr/>
        </p:nvSpPr>
        <p:spPr bwMode="auto">
          <a:xfrm>
            <a:off x="8382000" y="2286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1147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4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4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4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4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1147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4712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4710"/>
                </p:tgtEl>
              </p:cMediaNode>
            </p:audio>
          </p:childTnLst>
        </p:cTn>
      </p:par>
    </p:tnLst>
    <p:bldLst>
      <p:bldP spid="114702" grpId="0" autoUpdateAnimBg="0"/>
      <p:bldP spid="114703" grpId="0" autoUpdateAnimBg="0"/>
      <p:bldP spid="114704" grpId="0" autoUpdateAnimBg="0"/>
      <p:bldP spid="11470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875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79877" name="Picture 5" descr="j0079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80899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0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1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2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3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4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5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6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7" name="Text Box 11"/>
          <p:cNvSpPr txBox="1">
            <a:spLocks noChangeArrowheads="1"/>
          </p:cNvSpPr>
          <p:nvPr/>
        </p:nvSpPr>
        <p:spPr bwMode="auto">
          <a:xfrm>
            <a:off x="3581400" y="3048000"/>
            <a:ext cx="1403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FF00"/>
                </a:solidFill>
              </a:rPr>
              <a:t>$500</a:t>
            </a:r>
          </a:p>
        </p:txBody>
      </p:sp>
      <p:pic>
        <p:nvPicPr>
          <p:cNvPr id="80908" name="Picture 12" descr="bd048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495800"/>
            <a:ext cx="3581400" cy="2362200"/>
          </a:xfrm>
          <a:prstGeom prst="rect">
            <a:avLst/>
          </a:prstGeom>
          <a:noFill/>
        </p:spPr>
      </p:pic>
      <p:pic>
        <p:nvPicPr>
          <p:cNvPr id="80909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</p:spPr>
      </p:pic>
      <p:sp>
        <p:nvSpPr>
          <p:cNvPr id="80910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80911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80912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</p:spPr>
      </p:pic>
      <p:sp>
        <p:nvSpPr>
          <p:cNvPr id="80913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809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091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23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24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25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26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27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28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29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30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31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32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33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0" y="-152400"/>
            <a:ext cx="990600" cy="152400"/>
          </a:xfrm>
        </p:spPr>
        <p:txBody>
          <a:bodyPr/>
          <a:lstStyle/>
          <a:p>
            <a:r>
              <a:rPr lang="en-US" sz="800">
                <a:solidFill>
                  <a:srgbClr val="FFFFFF"/>
                </a:solidFill>
              </a:rPr>
              <a:t>$1000 Question</a:t>
            </a:r>
          </a:p>
        </p:txBody>
      </p:sp>
      <p:sp>
        <p:nvSpPr>
          <p:cNvPr id="81934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role-playing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81935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word searches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81936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C: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collaborative problem solving 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81937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 smtClean="0">
                <a:solidFill>
                  <a:srgbClr val="FF9900"/>
                </a:solidFill>
                <a:hlinkClick r:id="rId4" action="ppaction://hlinksldjump"/>
              </a:rPr>
              <a:t>D: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console systems (</a:t>
            </a:r>
            <a:r>
              <a:rPr lang="en-US" b="1" dirty="0" err="1" smtClean="0">
                <a:solidFill>
                  <a:srgbClr val="FFFFFF"/>
                </a:solidFill>
              </a:rPr>
              <a:t>nintendo</a:t>
            </a:r>
            <a:r>
              <a:rPr lang="en-US" b="1" dirty="0" smtClean="0">
                <a:solidFill>
                  <a:srgbClr val="FFFFFF"/>
                </a:solidFill>
              </a:rPr>
              <a:t>)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81938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39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3505200" y="6172200"/>
            <a:ext cx="22082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$1,000 Question</a:t>
            </a:r>
          </a:p>
        </p:txBody>
      </p:sp>
      <p:sp>
        <p:nvSpPr>
          <p:cNvPr id="81941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81942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81943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1944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</p:spPr>
      </p:pic>
      <p:sp>
        <p:nvSpPr>
          <p:cNvPr id="81945" name="Rectangle 25"/>
          <p:cNvSpPr>
            <a:spLocks noChangeArrowheads="1"/>
          </p:cNvSpPr>
          <p:nvPr/>
        </p:nvSpPr>
        <p:spPr bwMode="auto">
          <a:xfrm>
            <a:off x="8382000" y="2286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46" name="Text Box 26"/>
          <p:cNvSpPr txBox="1">
            <a:spLocks noChangeArrowheads="1"/>
          </p:cNvSpPr>
          <p:nvPr/>
        </p:nvSpPr>
        <p:spPr bwMode="auto">
          <a:xfrm>
            <a:off x="685800" y="1066800"/>
            <a:ext cx="7772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 smtClean="0">
                <a:solidFill>
                  <a:srgbClr val="FFFFFF"/>
                </a:solidFill>
              </a:rPr>
              <a:t>Which one is not a complex approach to game based learning?</a:t>
            </a:r>
            <a:endParaRPr lang="en-US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819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1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1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1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819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44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42"/>
                </p:tgtEl>
              </p:cMediaNode>
            </p:audio>
          </p:childTnLst>
        </p:cTn>
      </p:par>
    </p:tnLst>
    <p:bldLst>
      <p:bldP spid="81934" grpId="0" autoUpdateAnimBg="0"/>
      <p:bldP spid="81935" grpId="0" autoUpdateAnimBg="0"/>
      <p:bldP spid="81936" grpId="0" autoUpdateAnimBg="0"/>
      <p:bldP spid="8193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947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82949" name="Picture 5" descr="j0079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83971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2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3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4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5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6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7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8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9" name="Text Box 11"/>
          <p:cNvSpPr txBox="1">
            <a:spLocks noChangeArrowheads="1"/>
          </p:cNvSpPr>
          <p:nvPr/>
        </p:nvSpPr>
        <p:spPr bwMode="auto">
          <a:xfrm>
            <a:off x="3352800" y="3048000"/>
            <a:ext cx="18605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FF00"/>
                </a:solidFill>
              </a:rPr>
              <a:t>$1,000</a:t>
            </a:r>
          </a:p>
        </p:txBody>
      </p:sp>
      <p:pic>
        <p:nvPicPr>
          <p:cNvPr id="83980" name="Picture 12" descr="bd048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495800"/>
            <a:ext cx="3581400" cy="2362200"/>
          </a:xfrm>
          <a:prstGeom prst="rect">
            <a:avLst/>
          </a:prstGeom>
          <a:noFill/>
        </p:spPr>
      </p:pic>
      <p:pic>
        <p:nvPicPr>
          <p:cNvPr id="83981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</p:spPr>
      </p:pic>
      <p:sp>
        <p:nvSpPr>
          <p:cNvPr id="83982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83983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83984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</p:spPr>
      </p:pic>
      <p:sp>
        <p:nvSpPr>
          <p:cNvPr id="83985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839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398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AutoShape 2"/>
          <p:cNvSpPr>
            <a:spLocks noChangeArrowheads="1"/>
          </p:cNvSpPr>
          <p:nvPr/>
        </p:nvSpPr>
        <p:spPr bwMode="auto">
          <a:xfrm>
            <a:off x="6096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995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996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997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998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999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00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01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02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03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04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05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0" y="-228600"/>
            <a:ext cx="914400" cy="228600"/>
          </a:xfrm>
        </p:spPr>
        <p:txBody>
          <a:bodyPr/>
          <a:lstStyle/>
          <a:p>
            <a:r>
              <a:rPr lang="en-US" sz="800">
                <a:solidFill>
                  <a:srgbClr val="FFFFFF"/>
                </a:solidFill>
              </a:rPr>
              <a:t>$2000 Question</a:t>
            </a:r>
          </a:p>
        </p:txBody>
      </p:sp>
      <p:sp>
        <p:nvSpPr>
          <p:cNvPr id="85006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MMO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85007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faster internet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85008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C: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fancier computer games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85009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D: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smaller more compact computers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85010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11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12" name="Text Box 20"/>
          <p:cNvSpPr txBox="1">
            <a:spLocks noChangeArrowheads="1"/>
          </p:cNvSpPr>
          <p:nvPr/>
        </p:nvSpPr>
        <p:spPr bwMode="auto">
          <a:xfrm>
            <a:off x="3505200" y="6172200"/>
            <a:ext cx="22082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$2,000 Question</a:t>
            </a:r>
          </a:p>
        </p:txBody>
      </p:sp>
      <p:sp>
        <p:nvSpPr>
          <p:cNvPr id="85013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85014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85015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5016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</p:spPr>
      </p:pic>
      <p:sp>
        <p:nvSpPr>
          <p:cNvPr id="85017" name="Rectangle 25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18" name="Text Box 26"/>
          <p:cNvSpPr txBox="1">
            <a:spLocks noChangeArrowheads="1"/>
          </p:cNvSpPr>
          <p:nvPr/>
        </p:nvSpPr>
        <p:spPr bwMode="auto">
          <a:xfrm>
            <a:off x="685800" y="1066800"/>
            <a:ext cx="7772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 smtClean="0">
                <a:solidFill>
                  <a:srgbClr val="FFFFFF"/>
                </a:solidFill>
              </a:rPr>
              <a:t>In a few years they hope to create… </a:t>
            </a:r>
            <a:endParaRPr lang="en-US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850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5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5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5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5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850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5016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5014"/>
                </p:tgtEl>
              </p:cMediaNode>
            </p:audio>
          </p:childTnLst>
        </p:cTn>
      </p:par>
    </p:tnLst>
    <p:bldLst>
      <p:bldP spid="85006" grpId="0" autoUpdateAnimBg="0"/>
      <p:bldP spid="85007" grpId="0" autoUpdateAnimBg="0"/>
      <p:bldP spid="85008" grpId="0" autoUpdateAnimBg="0"/>
      <p:bldP spid="85009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019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86021" name="Picture 5" descr="j0079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5816600" y="64008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5892800" y="68580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5130800" y="66294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8255000" y="66294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 flipH="1">
            <a:off x="5588000" y="64008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5588000" y="66294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V="1">
            <a:off x="7874000" y="66294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7874000" y="64008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>
            <a:off x="5867400" y="57912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5943600" y="62484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>
            <a:off x="5181600" y="60198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>
            <a:off x="8305800" y="60198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8" name="Line 16"/>
          <p:cNvSpPr>
            <a:spLocks noChangeShapeType="1"/>
          </p:cNvSpPr>
          <p:nvPr/>
        </p:nvSpPr>
        <p:spPr bwMode="auto">
          <a:xfrm flipH="1">
            <a:off x="5638800" y="57912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>
            <a:off x="5638800" y="60198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30" name="Line 18"/>
          <p:cNvSpPr>
            <a:spLocks noChangeShapeType="1"/>
          </p:cNvSpPr>
          <p:nvPr/>
        </p:nvSpPr>
        <p:spPr bwMode="auto">
          <a:xfrm flipV="1">
            <a:off x="7924800" y="60198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31" name="Line 19"/>
          <p:cNvSpPr>
            <a:spLocks noChangeShapeType="1"/>
          </p:cNvSpPr>
          <p:nvPr/>
        </p:nvSpPr>
        <p:spPr bwMode="auto">
          <a:xfrm>
            <a:off x="7924800" y="57912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32" name="Line 20"/>
          <p:cNvSpPr>
            <a:spLocks noChangeShapeType="1"/>
          </p:cNvSpPr>
          <p:nvPr/>
        </p:nvSpPr>
        <p:spPr bwMode="auto">
          <a:xfrm>
            <a:off x="5867400" y="51816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33" name="Line 21"/>
          <p:cNvSpPr>
            <a:spLocks noChangeShapeType="1"/>
          </p:cNvSpPr>
          <p:nvPr/>
        </p:nvSpPr>
        <p:spPr bwMode="auto">
          <a:xfrm>
            <a:off x="5943600" y="56388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34" name="Line 22"/>
          <p:cNvSpPr>
            <a:spLocks noChangeShapeType="1"/>
          </p:cNvSpPr>
          <p:nvPr/>
        </p:nvSpPr>
        <p:spPr bwMode="auto">
          <a:xfrm>
            <a:off x="5181600" y="54102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35" name="Line 23"/>
          <p:cNvSpPr>
            <a:spLocks noChangeShapeType="1"/>
          </p:cNvSpPr>
          <p:nvPr/>
        </p:nvSpPr>
        <p:spPr bwMode="auto">
          <a:xfrm>
            <a:off x="8305800" y="54102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36" name="Line 24"/>
          <p:cNvSpPr>
            <a:spLocks noChangeShapeType="1"/>
          </p:cNvSpPr>
          <p:nvPr/>
        </p:nvSpPr>
        <p:spPr bwMode="auto">
          <a:xfrm flipH="1">
            <a:off x="5638800" y="51816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37" name="Line 25"/>
          <p:cNvSpPr>
            <a:spLocks noChangeShapeType="1"/>
          </p:cNvSpPr>
          <p:nvPr/>
        </p:nvSpPr>
        <p:spPr bwMode="auto">
          <a:xfrm>
            <a:off x="5638800" y="54102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38" name="Line 26"/>
          <p:cNvSpPr>
            <a:spLocks noChangeShapeType="1"/>
          </p:cNvSpPr>
          <p:nvPr/>
        </p:nvSpPr>
        <p:spPr bwMode="auto">
          <a:xfrm flipV="1">
            <a:off x="7924800" y="54102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39" name="Line 27"/>
          <p:cNvSpPr>
            <a:spLocks noChangeShapeType="1"/>
          </p:cNvSpPr>
          <p:nvPr/>
        </p:nvSpPr>
        <p:spPr bwMode="auto">
          <a:xfrm>
            <a:off x="7924800" y="51816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40" name="Line 28"/>
          <p:cNvSpPr>
            <a:spLocks noChangeShapeType="1"/>
          </p:cNvSpPr>
          <p:nvPr/>
        </p:nvSpPr>
        <p:spPr bwMode="auto">
          <a:xfrm>
            <a:off x="5867400" y="45720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41" name="Line 29"/>
          <p:cNvSpPr>
            <a:spLocks noChangeShapeType="1"/>
          </p:cNvSpPr>
          <p:nvPr/>
        </p:nvSpPr>
        <p:spPr bwMode="auto">
          <a:xfrm>
            <a:off x="5943600" y="50292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42" name="Line 30"/>
          <p:cNvSpPr>
            <a:spLocks noChangeShapeType="1"/>
          </p:cNvSpPr>
          <p:nvPr/>
        </p:nvSpPr>
        <p:spPr bwMode="auto">
          <a:xfrm>
            <a:off x="5181600" y="48006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43" name="Line 31"/>
          <p:cNvSpPr>
            <a:spLocks noChangeShapeType="1"/>
          </p:cNvSpPr>
          <p:nvPr/>
        </p:nvSpPr>
        <p:spPr bwMode="auto">
          <a:xfrm>
            <a:off x="8305800" y="48006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44" name="Line 32"/>
          <p:cNvSpPr>
            <a:spLocks noChangeShapeType="1"/>
          </p:cNvSpPr>
          <p:nvPr/>
        </p:nvSpPr>
        <p:spPr bwMode="auto">
          <a:xfrm flipH="1">
            <a:off x="5638800" y="45720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45" name="Line 33"/>
          <p:cNvSpPr>
            <a:spLocks noChangeShapeType="1"/>
          </p:cNvSpPr>
          <p:nvPr/>
        </p:nvSpPr>
        <p:spPr bwMode="auto">
          <a:xfrm>
            <a:off x="5638800" y="48006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46" name="Line 34"/>
          <p:cNvSpPr>
            <a:spLocks noChangeShapeType="1"/>
          </p:cNvSpPr>
          <p:nvPr/>
        </p:nvSpPr>
        <p:spPr bwMode="auto">
          <a:xfrm flipV="1">
            <a:off x="7924800" y="48006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47" name="Line 35"/>
          <p:cNvSpPr>
            <a:spLocks noChangeShapeType="1"/>
          </p:cNvSpPr>
          <p:nvPr/>
        </p:nvSpPr>
        <p:spPr bwMode="auto">
          <a:xfrm>
            <a:off x="7924800" y="45720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48" name="Line 36"/>
          <p:cNvSpPr>
            <a:spLocks noChangeShapeType="1"/>
          </p:cNvSpPr>
          <p:nvPr/>
        </p:nvSpPr>
        <p:spPr bwMode="auto">
          <a:xfrm>
            <a:off x="5816600" y="39624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49" name="Line 37"/>
          <p:cNvSpPr>
            <a:spLocks noChangeShapeType="1"/>
          </p:cNvSpPr>
          <p:nvPr/>
        </p:nvSpPr>
        <p:spPr bwMode="auto">
          <a:xfrm>
            <a:off x="5892800" y="44196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50" name="Line 38"/>
          <p:cNvSpPr>
            <a:spLocks noChangeShapeType="1"/>
          </p:cNvSpPr>
          <p:nvPr/>
        </p:nvSpPr>
        <p:spPr bwMode="auto">
          <a:xfrm>
            <a:off x="5130800" y="41910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51" name="Line 39"/>
          <p:cNvSpPr>
            <a:spLocks noChangeShapeType="1"/>
          </p:cNvSpPr>
          <p:nvPr/>
        </p:nvSpPr>
        <p:spPr bwMode="auto">
          <a:xfrm>
            <a:off x="8255000" y="41910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52" name="Line 40"/>
          <p:cNvSpPr>
            <a:spLocks noChangeShapeType="1"/>
          </p:cNvSpPr>
          <p:nvPr/>
        </p:nvSpPr>
        <p:spPr bwMode="auto">
          <a:xfrm flipH="1">
            <a:off x="5588000" y="39624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53" name="Line 41"/>
          <p:cNvSpPr>
            <a:spLocks noChangeShapeType="1"/>
          </p:cNvSpPr>
          <p:nvPr/>
        </p:nvSpPr>
        <p:spPr bwMode="auto">
          <a:xfrm>
            <a:off x="5588000" y="41910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54" name="Line 42"/>
          <p:cNvSpPr>
            <a:spLocks noChangeShapeType="1"/>
          </p:cNvSpPr>
          <p:nvPr/>
        </p:nvSpPr>
        <p:spPr bwMode="auto">
          <a:xfrm flipV="1">
            <a:off x="7874000" y="41910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55" name="Line 43"/>
          <p:cNvSpPr>
            <a:spLocks noChangeShapeType="1"/>
          </p:cNvSpPr>
          <p:nvPr/>
        </p:nvSpPr>
        <p:spPr bwMode="auto">
          <a:xfrm>
            <a:off x="7874000" y="39624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56" name="Line 44"/>
          <p:cNvSpPr>
            <a:spLocks noChangeShapeType="1"/>
          </p:cNvSpPr>
          <p:nvPr/>
        </p:nvSpPr>
        <p:spPr bwMode="auto">
          <a:xfrm>
            <a:off x="5867400" y="33528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57" name="Line 45"/>
          <p:cNvSpPr>
            <a:spLocks noChangeShapeType="1"/>
          </p:cNvSpPr>
          <p:nvPr/>
        </p:nvSpPr>
        <p:spPr bwMode="auto">
          <a:xfrm>
            <a:off x="5943600" y="38100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58" name="Line 46"/>
          <p:cNvSpPr>
            <a:spLocks noChangeShapeType="1"/>
          </p:cNvSpPr>
          <p:nvPr/>
        </p:nvSpPr>
        <p:spPr bwMode="auto">
          <a:xfrm>
            <a:off x="5181600" y="35814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59" name="Line 47"/>
          <p:cNvSpPr>
            <a:spLocks noChangeShapeType="1"/>
          </p:cNvSpPr>
          <p:nvPr/>
        </p:nvSpPr>
        <p:spPr bwMode="auto">
          <a:xfrm>
            <a:off x="8305800" y="35814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60" name="Line 48"/>
          <p:cNvSpPr>
            <a:spLocks noChangeShapeType="1"/>
          </p:cNvSpPr>
          <p:nvPr/>
        </p:nvSpPr>
        <p:spPr bwMode="auto">
          <a:xfrm flipH="1">
            <a:off x="5638800" y="33528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61" name="Line 49"/>
          <p:cNvSpPr>
            <a:spLocks noChangeShapeType="1"/>
          </p:cNvSpPr>
          <p:nvPr/>
        </p:nvSpPr>
        <p:spPr bwMode="auto">
          <a:xfrm>
            <a:off x="5638800" y="35814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62" name="Line 50"/>
          <p:cNvSpPr>
            <a:spLocks noChangeShapeType="1"/>
          </p:cNvSpPr>
          <p:nvPr/>
        </p:nvSpPr>
        <p:spPr bwMode="auto">
          <a:xfrm flipV="1">
            <a:off x="7924800" y="35814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63" name="Line 51"/>
          <p:cNvSpPr>
            <a:spLocks noChangeShapeType="1"/>
          </p:cNvSpPr>
          <p:nvPr/>
        </p:nvSpPr>
        <p:spPr bwMode="auto">
          <a:xfrm>
            <a:off x="7924800" y="33528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64" name="Line 52"/>
          <p:cNvSpPr>
            <a:spLocks noChangeShapeType="1"/>
          </p:cNvSpPr>
          <p:nvPr/>
        </p:nvSpPr>
        <p:spPr bwMode="auto">
          <a:xfrm>
            <a:off x="5867400" y="27432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65" name="Line 53"/>
          <p:cNvSpPr>
            <a:spLocks noChangeShapeType="1"/>
          </p:cNvSpPr>
          <p:nvPr/>
        </p:nvSpPr>
        <p:spPr bwMode="auto">
          <a:xfrm>
            <a:off x="5943600" y="32004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66" name="Line 54"/>
          <p:cNvSpPr>
            <a:spLocks noChangeShapeType="1"/>
          </p:cNvSpPr>
          <p:nvPr/>
        </p:nvSpPr>
        <p:spPr bwMode="auto">
          <a:xfrm>
            <a:off x="5181600" y="29718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67" name="Line 55"/>
          <p:cNvSpPr>
            <a:spLocks noChangeShapeType="1"/>
          </p:cNvSpPr>
          <p:nvPr/>
        </p:nvSpPr>
        <p:spPr bwMode="auto">
          <a:xfrm>
            <a:off x="8305800" y="29718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68" name="Line 56"/>
          <p:cNvSpPr>
            <a:spLocks noChangeShapeType="1"/>
          </p:cNvSpPr>
          <p:nvPr/>
        </p:nvSpPr>
        <p:spPr bwMode="auto">
          <a:xfrm flipH="1">
            <a:off x="5638800" y="27432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69" name="Line 57"/>
          <p:cNvSpPr>
            <a:spLocks noChangeShapeType="1"/>
          </p:cNvSpPr>
          <p:nvPr/>
        </p:nvSpPr>
        <p:spPr bwMode="auto">
          <a:xfrm>
            <a:off x="5638800" y="29718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70" name="Line 58"/>
          <p:cNvSpPr>
            <a:spLocks noChangeShapeType="1"/>
          </p:cNvSpPr>
          <p:nvPr/>
        </p:nvSpPr>
        <p:spPr bwMode="auto">
          <a:xfrm flipV="1">
            <a:off x="7924800" y="29718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71" name="Line 59"/>
          <p:cNvSpPr>
            <a:spLocks noChangeShapeType="1"/>
          </p:cNvSpPr>
          <p:nvPr/>
        </p:nvSpPr>
        <p:spPr bwMode="auto">
          <a:xfrm>
            <a:off x="7924800" y="27432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72" name="Line 60"/>
          <p:cNvSpPr>
            <a:spLocks noChangeShapeType="1"/>
          </p:cNvSpPr>
          <p:nvPr/>
        </p:nvSpPr>
        <p:spPr bwMode="auto">
          <a:xfrm>
            <a:off x="5867400" y="21336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auto">
          <a:xfrm>
            <a:off x="5943600" y="25908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74" name="Line 62"/>
          <p:cNvSpPr>
            <a:spLocks noChangeShapeType="1"/>
          </p:cNvSpPr>
          <p:nvPr/>
        </p:nvSpPr>
        <p:spPr bwMode="auto">
          <a:xfrm>
            <a:off x="5181600" y="23622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75" name="Line 63"/>
          <p:cNvSpPr>
            <a:spLocks noChangeShapeType="1"/>
          </p:cNvSpPr>
          <p:nvPr/>
        </p:nvSpPr>
        <p:spPr bwMode="auto">
          <a:xfrm>
            <a:off x="8305800" y="23622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76" name="Line 64"/>
          <p:cNvSpPr>
            <a:spLocks noChangeShapeType="1"/>
          </p:cNvSpPr>
          <p:nvPr/>
        </p:nvSpPr>
        <p:spPr bwMode="auto">
          <a:xfrm flipH="1">
            <a:off x="5638800" y="21336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77" name="Line 65"/>
          <p:cNvSpPr>
            <a:spLocks noChangeShapeType="1"/>
          </p:cNvSpPr>
          <p:nvPr/>
        </p:nvSpPr>
        <p:spPr bwMode="auto">
          <a:xfrm>
            <a:off x="5638800" y="23622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78" name="Line 66"/>
          <p:cNvSpPr>
            <a:spLocks noChangeShapeType="1"/>
          </p:cNvSpPr>
          <p:nvPr/>
        </p:nvSpPr>
        <p:spPr bwMode="auto">
          <a:xfrm flipV="1">
            <a:off x="7924800" y="23622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79" name="Line 67"/>
          <p:cNvSpPr>
            <a:spLocks noChangeShapeType="1"/>
          </p:cNvSpPr>
          <p:nvPr/>
        </p:nvSpPr>
        <p:spPr bwMode="auto">
          <a:xfrm>
            <a:off x="7924800" y="21336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08" name="Line 196"/>
          <p:cNvSpPr>
            <a:spLocks noChangeShapeType="1"/>
          </p:cNvSpPr>
          <p:nvPr/>
        </p:nvSpPr>
        <p:spPr bwMode="auto">
          <a:xfrm>
            <a:off x="5791200" y="14478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09" name="Line 197"/>
          <p:cNvSpPr>
            <a:spLocks noChangeShapeType="1"/>
          </p:cNvSpPr>
          <p:nvPr/>
        </p:nvSpPr>
        <p:spPr bwMode="auto">
          <a:xfrm>
            <a:off x="5867400" y="19050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0" name="Line 198"/>
          <p:cNvSpPr>
            <a:spLocks noChangeShapeType="1"/>
          </p:cNvSpPr>
          <p:nvPr/>
        </p:nvSpPr>
        <p:spPr bwMode="auto">
          <a:xfrm>
            <a:off x="5105400" y="16764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1" name="Line 199"/>
          <p:cNvSpPr>
            <a:spLocks noChangeShapeType="1"/>
          </p:cNvSpPr>
          <p:nvPr/>
        </p:nvSpPr>
        <p:spPr bwMode="auto">
          <a:xfrm>
            <a:off x="8229600" y="16764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2" name="Line 200"/>
          <p:cNvSpPr>
            <a:spLocks noChangeShapeType="1"/>
          </p:cNvSpPr>
          <p:nvPr/>
        </p:nvSpPr>
        <p:spPr bwMode="auto">
          <a:xfrm flipH="1">
            <a:off x="5562600" y="14478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3" name="Line 201"/>
          <p:cNvSpPr>
            <a:spLocks noChangeShapeType="1"/>
          </p:cNvSpPr>
          <p:nvPr/>
        </p:nvSpPr>
        <p:spPr bwMode="auto">
          <a:xfrm>
            <a:off x="5562600" y="16764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4" name="Line 202"/>
          <p:cNvSpPr>
            <a:spLocks noChangeShapeType="1"/>
          </p:cNvSpPr>
          <p:nvPr/>
        </p:nvSpPr>
        <p:spPr bwMode="auto">
          <a:xfrm flipV="1">
            <a:off x="7848600" y="16764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5" name="Line 203"/>
          <p:cNvSpPr>
            <a:spLocks noChangeShapeType="1"/>
          </p:cNvSpPr>
          <p:nvPr/>
        </p:nvSpPr>
        <p:spPr bwMode="auto">
          <a:xfrm>
            <a:off x="7848600" y="14478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6" name="Line 204"/>
          <p:cNvSpPr>
            <a:spLocks noChangeShapeType="1"/>
          </p:cNvSpPr>
          <p:nvPr/>
        </p:nvSpPr>
        <p:spPr bwMode="auto">
          <a:xfrm>
            <a:off x="1066800" y="57912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7" name="Line 205"/>
          <p:cNvSpPr>
            <a:spLocks noChangeShapeType="1"/>
          </p:cNvSpPr>
          <p:nvPr/>
        </p:nvSpPr>
        <p:spPr bwMode="auto">
          <a:xfrm>
            <a:off x="1143000" y="62484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" name="Line 206"/>
          <p:cNvSpPr>
            <a:spLocks noChangeShapeType="1"/>
          </p:cNvSpPr>
          <p:nvPr/>
        </p:nvSpPr>
        <p:spPr bwMode="auto">
          <a:xfrm>
            <a:off x="381000" y="60198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9" name="Line 207"/>
          <p:cNvSpPr>
            <a:spLocks noChangeShapeType="1"/>
          </p:cNvSpPr>
          <p:nvPr/>
        </p:nvSpPr>
        <p:spPr bwMode="auto">
          <a:xfrm>
            <a:off x="3505200" y="60198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20" name="Line 208"/>
          <p:cNvSpPr>
            <a:spLocks noChangeShapeType="1"/>
          </p:cNvSpPr>
          <p:nvPr/>
        </p:nvSpPr>
        <p:spPr bwMode="auto">
          <a:xfrm flipH="1">
            <a:off x="838200" y="57912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21" name="Line 209"/>
          <p:cNvSpPr>
            <a:spLocks noChangeShapeType="1"/>
          </p:cNvSpPr>
          <p:nvPr/>
        </p:nvSpPr>
        <p:spPr bwMode="auto">
          <a:xfrm>
            <a:off x="838200" y="60198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22" name="Line 210"/>
          <p:cNvSpPr>
            <a:spLocks noChangeShapeType="1"/>
          </p:cNvSpPr>
          <p:nvPr/>
        </p:nvSpPr>
        <p:spPr bwMode="auto">
          <a:xfrm flipV="1">
            <a:off x="3124200" y="60198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23" name="Line 211"/>
          <p:cNvSpPr>
            <a:spLocks noChangeShapeType="1"/>
          </p:cNvSpPr>
          <p:nvPr/>
        </p:nvSpPr>
        <p:spPr bwMode="auto">
          <a:xfrm>
            <a:off x="3124200" y="57912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24" name="Line 212"/>
          <p:cNvSpPr>
            <a:spLocks noChangeShapeType="1"/>
          </p:cNvSpPr>
          <p:nvPr/>
        </p:nvSpPr>
        <p:spPr bwMode="auto">
          <a:xfrm>
            <a:off x="1066800" y="51816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25" name="Line 213"/>
          <p:cNvSpPr>
            <a:spLocks noChangeShapeType="1"/>
          </p:cNvSpPr>
          <p:nvPr/>
        </p:nvSpPr>
        <p:spPr bwMode="auto">
          <a:xfrm>
            <a:off x="1143000" y="56388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26" name="Line 214"/>
          <p:cNvSpPr>
            <a:spLocks noChangeShapeType="1"/>
          </p:cNvSpPr>
          <p:nvPr/>
        </p:nvSpPr>
        <p:spPr bwMode="auto">
          <a:xfrm>
            <a:off x="381000" y="54102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27" name="Line 215"/>
          <p:cNvSpPr>
            <a:spLocks noChangeShapeType="1"/>
          </p:cNvSpPr>
          <p:nvPr/>
        </p:nvSpPr>
        <p:spPr bwMode="auto">
          <a:xfrm>
            <a:off x="3505200" y="54102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28" name="Line 216"/>
          <p:cNvSpPr>
            <a:spLocks noChangeShapeType="1"/>
          </p:cNvSpPr>
          <p:nvPr/>
        </p:nvSpPr>
        <p:spPr bwMode="auto">
          <a:xfrm flipH="1">
            <a:off x="838200" y="51816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29" name="Line 217"/>
          <p:cNvSpPr>
            <a:spLocks noChangeShapeType="1"/>
          </p:cNvSpPr>
          <p:nvPr/>
        </p:nvSpPr>
        <p:spPr bwMode="auto">
          <a:xfrm>
            <a:off x="838200" y="54102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30" name="Line 218"/>
          <p:cNvSpPr>
            <a:spLocks noChangeShapeType="1"/>
          </p:cNvSpPr>
          <p:nvPr/>
        </p:nvSpPr>
        <p:spPr bwMode="auto">
          <a:xfrm flipV="1">
            <a:off x="3124200" y="54102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31" name="Line 219"/>
          <p:cNvSpPr>
            <a:spLocks noChangeShapeType="1"/>
          </p:cNvSpPr>
          <p:nvPr/>
        </p:nvSpPr>
        <p:spPr bwMode="auto">
          <a:xfrm>
            <a:off x="3124200" y="51816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32" name="Line 220"/>
          <p:cNvSpPr>
            <a:spLocks noChangeShapeType="1"/>
          </p:cNvSpPr>
          <p:nvPr/>
        </p:nvSpPr>
        <p:spPr bwMode="auto">
          <a:xfrm>
            <a:off x="1066800" y="45720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33" name="Line 221"/>
          <p:cNvSpPr>
            <a:spLocks noChangeShapeType="1"/>
          </p:cNvSpPr>
          <p:nvPr/>
        </p:nvSpPr>
        <p:spPr bwMode="auto">
          <a:xfrm>
            <a:off x="1143000" y="50292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34" name="Line 222"/>
          <p:cNvSpPr>
            <a:spLocks noChangeShapeType="1"/>
          </p:cNvSpPr>
          <p:nvPr/>
        </p:nvSpPr>
        <p:spPr bwMode="auto">
          <a:xfrm>
            <a:off x="381000" y="48006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35" name="Line 223"/>
          <p:cNvSpPr>
            <a:spLocks noChangeShapeType="1"/>
          </p:cNvSpPr>
          <p:nvPr/>
        </p:nvSpPr>
        <p:spPr bwMode="auto">
          <a:xfrm>
            <a:off x="3505200" y="48006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36" name="Line 224"/>
          <p:cNvSpPr>
            <a:spLocks noChangeShapeType="1"/>
          </p:cNvSpPr>
          <p:nvPr/>
        </p:nvSpPr>
        <p:spPr bwMode="auto">
          <a:xfrm flipH="1">
            <a:off x="838200" y="45720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37" name="Line 225"/>
          <p:cNvSpPr>
            <a:spLocks noChangeShapeType="1"/>
          </p:cNvSpPr>
          <p:nvPr/>
        </p:nvSpPr>
        <p:spPr bwMode="auto">
          <a:xfrm>
            <a:off x="838200" y="48006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38" name="Line 226"/>
          <p:cNvSpPr>
            <a:spLocks noChangeShapeType="1"/>
          </p:cNvSpPr>
          <p:nvPr/>
        </p:nvSpPr>
        <p:spPr bwMode="auto">
          <a:xfrm flipV="1">
            <a:off x="3124200" y="48006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39" name="Line 227"/>
          <p:cNvSpPr>
            <a:spLocks noChangeShapeType="1"/>
          </p:cNvSpPr>
          <p:nvPr/>
        </p:nvSpPr>
        <p:spPr bwMode="auto">
          <a:xfrm>
            <a:off x="3124200" y="45720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40" name="Line 228"/>
          <p:cNvSpPr>
            <a:spLocks noChangeShapeType="1"/>
          </p:cNvSpPr>
          <p:nvPr/>
        </p:nvSpPr>
        <p:spPr bwMode="auto">
          <a:xfrm>
            <a:off x="1016000" y="39624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41" name="Line 229"/>
          <p:cNvSpPr>
            <a:spLocks noChangeShapeType="1"/>
          </p:cNvSpPr>
          <p:nvPr/>
        </p:nvSpPr>
        <p:spPr bwMode="auto">
          <a:xfrm>
            <a:off x="1092200" y="44196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42" name="Line 230"/>
          <p:cNvSpPr>
            <a:spLocks noChangeShapeType="1"/>
          </p:cNvSpPr>
          <p:nvPr/>
        </p:nvSpPr>
        <p:spPr bwMode="auto">
          <a:xfrm>
            <a:off x="330200" y="41910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43" name="Line 231"/>
          <p:cNvSpPr>
            <a:spLocks noChangeShapeType="1"/>
          </p:cNvSpPr>
          <p:nvPr/>
        </p:nvSpPr>
        <p:spPr bwMode="auto">
          <a:xfrm>
            <a:off x="3454400" y="41910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44" name="Line 232"/>
          <p:cNvSpPr>
            <a:spLocks noChangeShapeType="1"/>
          </p:cNvSpPr>
          <p:nvPr/>
        </p:nvSpPr>
        <p:spPr bwMode="auto">
          <a:xfrm flipH="1">
            <a:off x="787400" y="39624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45" name="Line 233"/>
          <p:cNvSpPr>
            <a:spLocks noChangeShapeType="1"/>
          </p:cNvSpPr>
          <p:nvPr/>
        </p:nvSpPr>
        <p:spPr bwMode="auto">
          <a:xfrm>
            <a:off x="787400" y="41910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46" name="Line 234"/>
          <p:cNvSpPr>
            <a:spLocks noChangeShapeType="1"/>
          </p:cNvSpPr>
          <p:nvPr/>
        </p:nvSpPr>
        <p:spPr bwMode="auto">
          <a:xfrm flipV="1">
            <a:off x="3073400" y="41910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47" name="Line 235"/>
          <p:cNvSpPr>
            <a:spLocks noChangeShapeType="1"/>
          </p:cNvSpPr>
          <p:nvPr/>
        </p:nvSpPr>
        <p:spPr bwMode="auto">
          <a:xfrm>
            <a:off x="3073400" y="39624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48" name="Line 236"/>
          <p:cNvSpPr>
            <a:spLocks noChangeShapeType="1"/>
          </p:cNvSpPr>
          <p:nvPr/>
        </p:nvSpPr>
        <p:spPr bwMode="auto">
          <a:xfrm>
            <a:off x="1066800" y="33528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49" name="Line 237"/>
          <p:cNvSpPr>
            <a:spLocks noChangeShapeType="1"/>
          </p:cNvSpPr>
          <p:nvPr/>
        </p:nvSpPr>
        <p:spPr bwMode="auto">
          <a:xfrm>
            <a:off x="1143000" y="38100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50" name="Line 238"/>
          <p:cNvSpPr>
            <a:spLocks noChangeShapeType="1"/>
          </p:cNvSpPr>
          <p:nvPr/>
        </p:nvSpPr>
        <p:spPr bwMode="auto">
          <a:xfrm>
            <a:off x="381000" y="35814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51" name="Line 239"/>
          <p:cNvSpPr>
            <a:spLocks noChangeShapeType="1"/>
          </p:cNvSpPr>
          <p:nvPr/>
        </p:nvSpPr>
        <p:spPr bwMode="auto">
          <a:xfrm>
            <a:off x="3505200" y="35814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52" name="Line 240"/>
          <p:cNvSpPr>
            <a:spLocks noChangeShapeType="1"/>
          </p:cNvSpPr>
          <p:nvPr/>
        </p:nvSpPr>
        <p:spPr bwMode="auto">
          <a:xfrm flipH="1">
            <a:off x="838200" y="33528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53" name="Line 241"/>
          <p:cNvSpPr>
            <a:spLocks noChangeShapeType="1"/>
          </p:cNvSpPr>
          <p:nvPr/>
        </p:nvSpPr>
        <p:spPr bwMode="auto">
          <a:xfrm>
            <a:off x="838200" y="35814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54" name="Line 242"/>
          <p:cNvSpPr>
            <a:spLocks noChangeShapeType="1"/>
          </p:cNvSpPr>
          <p:nvPr/>
        </p:nvSpPr>
        <p:spPr bwMode="auto">
          <a:xfrm flipV="1">
            <a:off x="3124200" y="35814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55" name="Line 243"/>
          <p:cNvSpPr>
            <a:spLocks noChangeShapeType="1"/>
          </p:cNvSpPr>
          <p:nvPr/>
        </p:nvSpPr>
        <p:spPr bwMode="auto">
          <a:xfrm>
            <a:off x="3124200" y="33528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56" name="Line 244"/>
          <p:cNvSpPr>
            <a:spLocks noChangeShapeType="1"/>
          </p:cNvSpPr>
          <p:nvPr/>
        </p:nvSpPr>
        <p:spPr bwMode="auto">
          <a:xfrm>
            <a:off x="1066800" y="17526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57" name="Line 245"/>
          <p:cNvSpPr>
            <a:spLocks noChangeShapeType="1"/>
          </p:cNvSpPr>
          <p:nvPr/>
        </p:nvSpPr>
        <p:spPr bwMode="auto">
          <a:xfrm>
            <a:off x="1143000" y="2209800"/>
            <a:ext cx="1981200" cy="1588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58" name="Line 246"/>
          <p:cNvSpPr>
            <a:spLocks noChangeShapeType="1"/>
          </p:cNvSpPr>
          <p:nvPr/>
        </p:nvSpPr>
        <p:spPr bwMode="auto">
          <a:xfrm>
            <a:off x="381000" y="1981200"/>
            <a:ext cx="457200" cy="1588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59" name="Line 247"/>
          <p:cNvSpPr>
            <a:spLocks noChangeShapeType="1"/>
          </p:cNvSpPr>
          <p:nvPr/>
        </p:nvSpPr>
        <p:spPr bwMode="auto">
          <a:xfrm>
            <a:off x="3505200" y="1981200"/>
            <a:ext cx="381000" cy="1588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60" name="Line 248"/>
          <p:cNvSpPr>
            <a:spLocks noChangeShapeType="1"/>
          </p:cNvSpPr>
          <p:nvPr/>
        </p:nvSpPr>
        <p:spPr bwMode="auto">
          <a:xfrm flipH="1">
            <a:off x="838200" y="17526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61" name="Line 249"/>
          <p:cNvSpPr>
            <a:spLocks noChangeShapeType="1"/>
          </p:cNvSpPr>
          <p:nvPr/>
        </p:nvSpPr>
        <p:spPr bwMode="auto">
          <a:xfrm>
            <a:off x="838200" y="19812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62" name="Line 250"/>
          <p:cNvSpPr>
            <a:spLocks noChangeShapeType="1"/>
          </p:cNvSpPr>
          <p:nvPr/>
        </p:nvSpPr>
        <p:spPr bwMode="auto">
          <a:xfrm flipV="1">
            <a:off x="3124200" y="19812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63" name="Line 251"/>
          <p:cNvSpPr>
            <a:spLocks noChangeShapeType="1"/>
          </p:cNvSpPr>
          <p:nvPr/>
        </p:nvSpPr>
        <p:spPr bwMode="auto">
          <a:xfrm>
            <a:off x="3124200" y="17526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72" name="Text Box 260"/>
          <p:cNvSpPr txBox="1">
            <a:spLocks noChangeArrowheads="1"/>
          </p:cNvSpPr>
          <p:nvPr/>
        </p:nvSpPr>
        <p:spPr bwMode="auto">
          <a:xfrm>
            <a:off x="990600" y="228600"/>
            <a:ext cx="7488238" cy="711200"/>
          </a:xfrm>
          <a:prstGeom prst="rect">
            <a:avLst/>
          </a:prstGeom>
          <a:noFill/>
          <a:ln w="9525">
            <a:solidFill>
              <a:srgbClr val="66CC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rgbClr val="66CCFF"/>
                </a:solidFill>
              </a:rPr>
              <a:t>MILLIONAIRE SCOREBOARD</a:t>
            </a:r>
          </a:p>
        </p:txBody>
      </p:sp>
      <p:sp>
        <p:nvSpPr>
          <p:cNvPr id="13573" name="Text Box 261"/>
          <p:cNvSpPr txBox="1">
            <a:spLocks noChangeArrowheads="1"/>
          </p:cNvSpPr>
          <p:nvPr/>
        </p:nvSpPr>
        <p:spPr bwMode="auto">
          <a:xfrm>
            <a:off x="6477000" y="64008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FF"/>
                </a:solidFill>
                <a:hlinkClick r:id="rId2" action="ppaction://hlinksldjump"/>
              </a:rPr>
              <a:t>$100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3574" name="Text Box 262"/>
          <p:cNvSpPr txBox="1">
            <a:spLocks noChangeArrowheads="1"/>
          </p:cNvSpPr>
          <p:nvPr/>
        </p:nvSpPr>
        <p:spPr bwMode="auto">
          <a:xfrm>
            <a:off x="6477000" y="57912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FF"/>
                </a:solidFill>
                <a:hlinkClick r:id="rId3" action="ppaction://hlinksldjump"/>
              </a:rPr>
              <a:t>$200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3575" name="Text Box 263"/>
          <p:cNvSpPr txBox="1">
            <a:spLocks noChangeArrowheads="1"/>
          </p:cNvSpPr>
          <p:nvPr/>
        </p:nvSpPr>
        <p:spPr bwMode="auto">
          <a:xfrm>
            <a:off x="6477000" y="51816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FF"/>
                </a:solidFill>
                <a:hlinkClick r:id="rId4" action="ppaction://hlinksldjump"/>
              </a:rPr>
              <a:t>$300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3576" name="Text Box 264"/>
          <p:cNvSpPr txBox="1">
            <a:spLocks noChangeArrowheads="1"/>
          </p:cNvSpPr>
          <p:nvPr/>
        </p:nvSpPr>
        <p:spPr bwMode="auto">
          <a:xfrm>
            <a:off x="6477000" y="45720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FF"/>
                </a:solidFill>
                <a:hlinkClick r:id="rId5" action="ppaction://hlinksldjump"/>
              </a:rPr>
              <a:t>$500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3577" name="Text Box 265"/>
          <p:cNvSpPr txBox="1">
            <a:spLocks noChangeArrowheads="1"/>
          </p:cNvSpPr>
          <p:nvPr/>
        </p:nvSpPr>
        <p:spPr bwMode="auto">
          <a:xfrm>
            <a:off x="6477000" y="3962400"/>
            <a:ext cx="1022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FF"/>
                </a:solidFill>
                <a:hlinkClick r:id="rId6" action="ppaction://hlinksldjump"/>
              </a:rPr>
              <a:t>$1,000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3578" name="Text Box 266"/>
          <p:cNvSpPr txBox="1">
            <a:spLocks noChangeArrowheads="1"/>
          </p:cNvSpPr>
          <p:nvPr/>
        </p:nvSpPr>
        <p:spPr bwMode="auto">
          <a:xfrm>
            <a:off x="6477000" y="3352800"/>
            <a:ext cx="1022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FF"/>
                </a:solidFill>
                <a:hlinkClick r:id="rId7" action="ppaction://hlinksldjump"/>
              </a:rPr>
              <a:t>$2,000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3579" name="Text Box 267"/>
          <p:cNvSpPr txBox="1">
            <a:spLocks noChangeArrowheads="1"/>
          </p:cNvSpPr>
          <p:nvPr/>
        </p:nvSpPr>
        <p:spPr bwMode="auto">
          <a:xfrm>
            <a:off x="6477000" y="2743200"/>
            <a:ext cx="1022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FF"/>
                </a:solidFill>
                <a:hlinkClick r:id="rId8" action="ppaction://hlinksldjump"/>
              </a:rPr>
              <a:t>$4,000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3580" name="Text Box 268"/>
          <p:cNvSpPr txBox="1">
            <a:spLocks noChangeArrowheads="1"/>
          </p:cNvSpPr>
          <p:nvPr/>
        </p:nvSpPr>
        <p:spPr bwMode="auto">
          <a:xfrm>
            <a:off x="6477000" y="2133600"/>
            <a:ext cx="1022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FF"/>
                </a:solidFill>
                <a:hlinkClick r:id="rId9" action="ppaction://hlinksldjump"/>
              </a:rPr>
              <a:t>$8,000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3581" name="Text Box 269"/>
          <p:cNvSpPr txBox="1">
            <a:spLocks noChangeArrowheads="1"/>
          </p:cNvSpPr>
          <p:nvPr/>
        </p:nvSpPr>
        <p:spPr bwMode="auto">
          <a:xfrm>
            <a:off x="6375400" y="1447800"/>
            <a:ext cx="1174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FF"/>
                </a:solidFill>
                <a:hlinkClick r:id="rId10" action="ppaction://hlinksldjump"/>
              </a:rPr>
              <a:t>$16,000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3582" name="Text Box 270"/>
          <p:cNvSpPr txBox="1">
            <a:spLocks noChangeArrowheads="1"/>
          </p:cNvSpPr>
          <p:nvPr/>
        </p:nvSpPr>
        <p:spPr bwMode="auto">
          <a:xfrm>
            <a:off x="1524000" y="5791200"/>
            <a:ext cx="1174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FF"/>
                </a:solidFill>
                <a:hlinkClick r:id="rId11" action="ppaction://hlinksldjump"/>
              </a:rPr>
              <a:t>$32,000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3583" name="Text Box 271"/>
          <p:cNvSpPr txBox="1">
            <a:spLocks noChangeArrowheads="1"/>
          </p:cNvSpPr>
          <p:nvPr/>
        </p:nvSpPr>
        <p:spPr bwMode="auto">
          <a:xfrm>
            <a:off x="1524000" y="5181600"/>
            <a:ext cx="1174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FF"/>
                </a:solidFill>
                <a:hlinkClick r:id="rId12" action="ppaction://hlinksldjump"/>
              </a:rPr>
              <a:t>$64,000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3584" name="Text Box 272"/>
          <p:cNvSpPr txBox="1">
            <a:spLocks noChangeArrowheads="1"/>
          </p:cNvSpPr>
          <p:nvPr/>
        </p:nvSpPr>
        <p:spPr bwMode="auto">
          <a:xfrm>
            <a:off x="1447800" y="4572000"/>
            <a:ext cx="1327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FF"/>
                </a:solidFill>
                <a:hlinkClick r:id="rId13" action="ppaction://hlinksldjump"/>
              </a:rPr>
              <a:t>$125,000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3585" name="Text Box 273"/>
          <p:cNvSpPr txBox="1">
            <a:spLocks noChangeArrowheads="1"/>
          </p:cNvSpPr>
          <p:nvPr/>
        </p:nvSpPr>
        <p:spPr bwMode="auto">
          <a:xfrm>
            <a:off x="1447800" y="3962400"/>
            <a:ext cx="1327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FF"/>
                </a:solidFill>
                <a:hlinkClick r:id="rId14" action="ppaction://hlinksldjump"/>
              </a:rPr>
              <a:t>$250,000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3586" name="Text Box 274"/>
          <p:cNvSpPr txBox="1">
            <a:spLocks noChangeArrowheads="1"/>
          </p:cNvSpPr>
          <p:nvPr/>
        </p:nvSpPr>
        <p:spPr bwMode="auto">
          <a:xfrm>
            <a:off x="1447800" y="3352800"/>
            <a:ext cx="1327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FF"/>
                </a:solidFill>
                <a:hlinkClick r:id="rId15" action="ppaction://hlinksldjump"/>
              </a:rPr>
              <a:t>$500,000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3587" name="Text Box 275"/>
          <p:cNvSpPr txBox="1">
            <a:spLocks noChangeArrowheads="1"/>
          </p:cNvSpPr>
          <p:nvPr/>
        </p:nvSpPr>
        <p:spPr bwMode="auto">
          <a:xfrm>
            <a:off x="1066800" y="1752600"/>
            <a:ext cx="1954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00"/>
                </a:solidFill>
                <a:hlinkClick r:id="rId16" action="ppaction://hlinksldjump"/>
              </a:rPr>
              <a:t>$1 MILLION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13603" name="AutoShape 291"/>
          <p:cNvSpPr>
            <a:spLocks noChangeArrowheads="1"/>
          </p:cNvSpPr>
          <p:nvPr/>
        </p:nvSpPr>
        <p:spPr bwMode="auto">
          <a:xfrm>
            <a:off x="0" y="533400"/>
            <a:ext cx="4495800" cy="2743200"/>
          </a:xfrm>
          <a:prstGeom prst="irregularSeal2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04" name="Text Box 292"/>
          <p:cNvSpPr txBox="1">
            <a:spLocks noChangeArrowheads="1"/>
          </p:cNvSpPr>
          <p:nvPr/>
        </p:nvSpPr>
        <p:spPr bwMode="auto">
          <a:xfrm>
            <a:off x="304800" y="6400800"/>
            <a:ext cx="3178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9900"/>
                </a:solidFill>
              </a:rPr>
              <a:t>Click the $ for questions</a:t>
            </a:r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87043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44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45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46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47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48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49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50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51" name="Text Box 11"/>
          <p:cNvSpPr txBox="1">
            <a:spLocks noChangeArrowheads="1"/>
          </p:cNvSpPr>
          <p:nvPr/>
        </p:nvSpPr>
        <p:spPr bwMode="auto">
          <a:xfrm>
            <a:off x="3429000" y="3048000"/>
            <a:ext cx="18605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FF00"/>
                </a:solidFill>
              </a:rPr>
              <a:t>$2,000</a:t>
            </a:r>
          </a:p>
        </p:txBody>
      </p:sp>
      <p:pic>
        <p:nvPicPr>
          <p:cNvPr id="87052" name="Picture 12" descr="bd048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95800"/>
            <a:ext cx="3657600" cy="2362200"/>
          </a:xfrm>
          <a:prstGeom prst="rect">
            <a:avLst/>
          </a:prstGeom>
          <a:noFill/>
        </p:spPr>
      </p:pic>
      <p:pic>
        <p:nvPicPr>
          <p:cNvPr id="87053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</p:spPr>
      </p:pic>
      <p:sp>
        <p:nvSpPr>
          <p:cNvPr id="87054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87055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87056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</p:spPr>
      </p:pic>
      <p:sp>
        <p:nvSpPr>
          <p:cNvPr id="87057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870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05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67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68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69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70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71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72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73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74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75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76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77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0" y="-304800"/>
            <a:ext cx="838200" cy="304800"/>
          </a:xfrm>
        </p:spPr>
        <p:txBody>
          <a:bodyPr/>
          <a:lstStyle/>
          <a:p>
            <a:r>
              <a:rPr lang="en-US" sz="800">
                <a:solidFill>
                  <a:srgbClr val="FFFFFF"/>
                </a:solidFill>
              </a:rPr>
              <a:t>$4000 Question</a:t>
            </a:r>
          </a:p>
        </p:txBody>
      </p:sp>
      <p:sp>
        <p:nvSpPr>
          <p:cNvPr id="88078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goals to work toward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88079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competition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88080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C: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interesting back stories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88081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D: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social aspects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88082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83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84" name="Text Box 20"/>
          <p:cNvSpPr txBox="1">
            <a:spLocks noChangeArrowheads="1"/>
          </p:cNvSpPr>
          <p:nvPr/>
        </p:nvSpPr>
        <p:spPr bwMode="auto">
          <a:xfrm>
            <a:off x="3505200" y="6172200"/>
            <a:ext cx="22082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$4,000 Question</a:t>
            </a:r>
          </a:p>
        </p:txBody>
      </p:sp>
      <p:sp>
        <p:nvSpPr>
          <p:cNvPr id="88085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88086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88087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8088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</p:spPr>
      </p:pic>
      <p:sp>
        <p:nvSpPr>
          <p:cNvPr id="88089" name="Rectangle 25"/>
          <p:cNvSpPr>
            <a:spLocks noChangeArrowheads="1"/>
          </p:cNvSpPr>
          <p:nvPr/>
        </p:nvSpPr>
        <p:spPr bwMode="auto">
          <a:xfrm>
            <a:off x="8382000" y="1524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90" name="Text Box 26"/>
          <p:cNvSpPr txBox="1">
            <a:spLocks noChangeArrowheads="1"/>
          </p:cNvSpPr>
          <p:nvPr/>
        </p:nvSpPr>
        <p:spPr bwMode="auto">
          <a:xfrm>
            <a:off x="685800" y="1066800"/>
            <a:ext cx="7772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 smtClean="0">
                <a:solidFill>
                  <a:srgbClr val="FFFFFF"/>
                </a:solidFill>
              </a:rPr>
              <a:t>Which is not an major part of MMO games?</a:t>
            </a:r>
            <a:endParaRPr lang="en-US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880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8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8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8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8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880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8088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8086"/>
                </p:tgtEl>
              </p:cMediaNode>
            </p:audio>
          </p:childTnLst>
        </p:cTn>
      </p:par>
    </p:tnLst>
    <p:bldLst>
      <p:bldP spid="88078" grpId="0" autoUpdateAnimBg="0"/>
      <p:bldP spid="88079" grpId="0" autoUpdateAnimBg="0"/>
      <p:bldP spid="88080" grpId="0" autoUpdateAnimBg="0"/>
      <p:bldP spid="88081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9091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89093" name="Picture 5" descr="j0079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90115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16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17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18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19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20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21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22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3352800" y="3048000"/>
            <a:ext cx="18605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FF00"/>
                </a:solidFill>
              </a:rPr>
              <a:t>$4,000</a:t>
            </a:r>
          </a:p>
        </p:txBody>
      </p:sp>
      <p:pic>
        <p:nvPicPr>
          <p:cNvPr id="90124" name="Picture 12" descr="bd048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495800"/>
            <a:ext cx="3505200" cy="2362200"/>
          </a:xfrm>
          <a:prstGeom prst="rect">
            <a:avLst/>
          </a:prstGeom>
          <a:noFill/>
        </p:spPr>
      </p:pic>
      <p:pic>
        <p:nvPicPr>
          <p:cNvPr id="90125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</p:spPr>
      </p:pic>
      <p:sp>
        <p:nvSpPr>
          <p:cNvPr id="90126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90127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90128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</p:spPr>
      </p:pic>
      <p:sp>
        <p:nvSpPr>
          <p:cNvPr id="90129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901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012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39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0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1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2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3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5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6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7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8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9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0" y="-228600"/>
            <a:ext cx="914400" cy="228600"/>
          </a:xfrm>
        </p:spPr>
        <p:txBody>
          <a:bodyPr/>
          <a:lstStyle/>
          <a:p>
            <a:r>
              <a:rPr lang="en-US" sz="800">
                <a:solidFill>
                  <a:srgbClr val="FFFFFF"/>
                </a:solidFill>
              </a:rPr>
              <a:t>$8000 Question</a:t>
            </a:r>
          </a:p>
        </p:txBody>
      </p:sp>
      <p:sp>
        <p:nvSpPr>
          <p:cNvPr id="91150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embedding educational content 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91151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advances in graphic designs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91152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572000"/>
            <a:ext cx="3810000" cy="28956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C: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advancement in technology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91153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D: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better interactive software 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91154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55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56" name="Text Box 20"/>
          <p:cNvSpPr txBox="1">
            <a:spLocks noChangeArrowheads="1"/>
          </p:cNvSpPr>
          <p:nvPr/>
        </p:nvSpPr>
        <p:spPr bwMode="auto">
          <a:xfrm>
            <a:off x="3505200" y="6172200"/>
            <a:ext cx="22082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$8,000 Question</a:t>
            </a:r>
          </a:p>
        </p:txBody>
      </p:sp>
      <p:sp>
        <p:nvSpPr>
          <p:cNvPr id="91157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91158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91159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91160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</p:spPr>
      </p:pic>
      <p:sp>
        <p:nvSpPr>
          <p:cNvPr id="91161" name="Rectangle 25"/>
          <p:cNvSpPr>
            <a:spLocks noChangeArrowheads="1"/>
          </p:cNvSpPr>
          <p:nvPr/>
        </p:nvSpPr>
        <p:spPr bwMode="auto">
          <a:xfrm>
            <a:off x="8229600" y="0"/>
            <a:ext cx="914400" cy="7620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62" name="Text Box 26"/>
          <p:cNvSpPr txBox="1">
            <a:spLocks noChangeArrowheads="1"/>
          </p:cNvSpPr>
          <p:nvPr/>
        </p:nvSpPr>
        <p:spPr bwMode="auto">
          <a:xfrm>
            <a:off x="685800" y="1066800"/>
            <a:ext cx="7772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 smtClean="0">
                <a:solidFill>
                  <a:srgbClr val="FFFFFF"/>
                </a:solidFill>
              </a:rPr>
              <a:t>What needs to be solved to make MMO games possible?</a:t>
            </a:r>
            <a:endParaRPr lang="en-US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911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1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911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1160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1158"/>
                </p:tgtEl>
              </p:cMediaNode>
            </p:audio>
          </p:childTnLst>
        </p:cTn>
      </p:par>
    </p:tnLst>
    <p:bldLst>
      <p:bldP spid="91150" grpId="0" autoUpdateAnimBg="0"/>
      <p:bldP spid="91151" grpId="0" autoUpdateAnimBg="0"/>
      <p:bldP spid="91152" grpId="0" autoUpdateAnimBg="0"/>
      <p:bldP spid="91153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163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92165" name="Picture 5" descr="j0079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93187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188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189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191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192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193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194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195" name="Text Box 11"/>
          <p:cNvSpPr txBox="1">
            <a:spLocks noChangeArrowheads="1"/>
          </p:cNvSpPr>
          <p:nvPr/>
        </p:nvSpPr>
        <p:spPr bwMode="auto">
          <a:xfrm>
            <a:off x="3429000" y="3048000"/>
            <a:ext cx="18605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FF00"/>
                </a:solidFill>
              </a:rPr>
              <a:t>$8,000</a:t>
            </a:r>
          </a:p>
        </p:txBody>
      </p:sp>
      <p:pic>
        <p:nvPicPr>
          <p:cNvPr id="93196" name="Picture 12" descr="bd048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495800"/>
            <a:ext cx="3581400" cy="2362200"/>
          </a:xfrm>
          <a:prstGeom prst="rect">
            <a:avLst/>
          </a:prstGeom>
          <a:noFill/>
        </p:spPr>
      </p:pic>
      <p:pic>
        <p:nvPicPr>
          <p:cNvPr id="93197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</p:spPr>
      </p:pic>
      <p:sp>
        <p:nvSpPr>
          <p:cNvPr id="93198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93199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93200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</p:spPr>
      </p:pic>
      <p:sp>
        <p:nvSpPr>
          <p:cNvPr id="93201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932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200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94211" name="AutoShape 3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12" name="AutoShape 4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13" name="AutoShape 5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14" name="AutoShape 6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15" name="AutoShape 7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16" name="Line 8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17" name="Line 9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18" name="Line 10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19" name="Line 11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20" name="Line 12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21" name="Line 13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22" name="Rectangle 14"/>
          <p:cNvSpPr>
            <a:spLocks noGrp="1" noChangeArrowheads="1"/>
          </p:cNvSpPr>
          <p:nvPr>
            <p:ph type="title" sz="quarter"/>
          </p:nvPr>
        </p:nvSpPr>
        <p:spPr>
          <a:xfrm>
            <a:off x="0" y="-304800"/>
            <a:ext cx="990600" cy="304800"/>
          </a:xfrm>
        </p:spPr>
        <p:txBody>
          <a:bodyPr/>
          <a:lstStyle/>
          <a:p>
            <a:r>
              <a:rPr lang="en-US" sz="800">
                <a:solidFill>
                  <a:srgbClr val="FFFFFF"/>
                </a:solidFill>
              </a:rPr>
              <a:t>$16000 Question</a:t>
            </a:r>
          </a:p>
        </p:txBody>
      </p:sp>
      <p:sp>
        <p:nvSpPr>
          <p:cNvPr id="94223" name="Rectangle 15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A: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20-30 minutes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94224" name="Rectangle 16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30-40 minutes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94225" name="Rectangle 17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6" action="ppaction://hlinksldjump"/>
              </a:rPr>
              <a:t>C: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30-45 minutes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94226" name="Rectangle 18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D: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60+ minutes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94227" name="Line 19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28" name="Line 20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29" name="Rectangle 21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30" name="Text Box 22"/>
          <p:cNvSpPr txBox="1">
            <a:spLocks noChangeArrowheads="1"/>
          </p:cNvSpPr>
          <p:nvPr/>
        </p:nvSpPr>
        <p:spPr bwMode="auto">
          <a:xfrm>
            <a:off x="3429000" y="6172200"/>
            <a:ext cx="23606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$16,000 Question</a:t>
            </a:r>
          </a:p>
        </p:txBody>
      </p:sp>
      <p:sp>
        <p:nvSpPr>
          <p:cNvPr id="94231" name="Text Box 23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94232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</p:spPr>
      </p:pic>
      <p:sp>
        <p:nvSpPr>
          <p:cNvPr id="94233" name="Rectangle 25"/>
          <p:cNvSpPr>
            <a:spLocks noChangeArrowheads="1"/>
          </p:cNvSpPr>
          <p:nvPr/>
        </p:nvSpPr>
        <p:spPr bwMode="auto">
          <a:xfrm>
            <a:off x="8382000" y="1524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34" name="Text Box 26"/>
          <p:cNvSpPr txBox="1">
            <a:spLocks noChangeArrowheads="1"/>
          </p:cNvSpPr>
          <p:nvPr/>
        </p:nvSpPr>
        <p:spPr bwMode="auto">
          <a:xfrm>
            <a:off x="685800" y="1066800"/>
            <a:ext cx="7772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 smtClean="0">
                <a:solidFill>
                  <a:srgbClr val="FFFFFF"/>
                </a:solidFill>
              </a:rPr>
              <a:t>How quickly can a interactive learning game be completed?</a:t>
            </a:r>
            <a:endParaRPr lang="en-US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942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4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4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4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942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232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210"/>
                </p:tgtEl>
              </p:cMediaNode>
            </p:audio>
          </p:childTnLst>
        </p:cTn>
      </p:par>
    </p:tnLst>
    <p:bldLst>
      <p:bldP spid="94223" grpId="0" autoUpdateAnimBg="0"/>
      <p:bldP spid="94224" grpId="0" autoUpdateAnimBg="0"/>
      <p:bldP spid="94225" grpId="0" autoUpdateAnimBg="0"/>
      <p:bldP spid="94226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5235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95237" name="Picture 5" descr="j0079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96259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60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61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62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63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64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65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66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67" name="Text Box 11"/>
          <p:cNvSpPr txBox="1">
            <a:spLocks noChangeArrowheads="1"/>
          </p:cNvSpPr>
          <p:nvPr/>
        </p:nvSpPr>
        <p:spPr bwMode="auto">
          <a:xfrm>
            <a:off x="3200400" y="3048000"/>
            <a:ext cx="2165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FF00"/>
                </a:solidFill>
              </a:rPr>
              <a:t>$16,000</a:t>
            </a:r>
          </a:p>
        </p:txBody>
      </p:sp>
      <p:pic>
        <p:nvPicPr>
          <p:cNvPr id="96268" name="Picture 12" descr="bd048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95800"/>
            <a:ext cx="3657600" cy="2362200"/>
          </a:xfrm>
          <a:prstGeom prst="rect">
            <a:avLst/>
          </a:prstGeom>
          <a:noFill/>
        </p:spPr>
      </p:pic>
      <p:pic>
        <p:nvPicPr>
          <p:cNvPr id="96269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</p:spPr>
      </p:pic>
      <p:sp>
        <p:nvSpPr>
          <p:cNvPr id="96270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96271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96272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</p:spPr>
      </p:pic>
      <p:sp>
        <p:nvSpPr>
          <p:cNvPr id="96273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962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627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FFFFFF"/>
                </a:solidFill>
              </a:rPr>
              <a:t>One of the three categories of game based-learning. 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5134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228600" y="2514600"/>
            <a:ext cx="4114800" cy="22098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collaborative digital games</a:t>
            </a:r>
            <a:r>
              <a:rPr lang="en-US" sz="2800" b="1" dirty="0" smtClean="0">
                <a:solidFill>
                  <a:srgbClr val="FFFFFF"/>
                </a:solidFill>
              </a:rPr>
              <a:t> 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5135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724400" y="3048000"/>
            <a:ext cx="4191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paper and pencil  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136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0" y="4724400"/>
            <a:ext cx="43434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 smtClean="0">
                <a:solidFill>
                  <a:srgbClr val="FF9900"/>
                </a:solidFill>
                <a:hlinkClick r:id="rId5" action="ppaction://hlinksldjump"/>
              </a:rPr>
              <a:t>C: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PowerPoint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5137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800600" y="4343400"/>
            <a:ext cx="43434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D: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MMO games 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3505200" y="6172200"/>
            <a:ext cx="19796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$100 Question</a:t>
            </a:r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2362200" y="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5162" name="Picture 4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5155" name="Rectangle 35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163" name="Picture 43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34400" y="228600"/>
            <a:ext cx="304800" cy="304800"/>
          </a:xfrm>
          <a:prstGeom prst="rect">
            <a:avLst/>
          </a:prstGeom>
          <a:noFill/>
        </p:spPr>
      </p:pic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8382000" y="1524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51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51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63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62"/>
                </p:tgtEl>
              </p:cMediaNode>
            </p:audio>
          </p:childTnLst>
        </p:cTn>
      </p:par>
    </p:tnLst>
    <p:bldLst>
      <p:bldP spid="5134" grpId="0" autoUpdateAnimBg="0"/>
      <p:bldP spid="5135" grpId="0" autoUpdateAnimBg="0"/>
      <p:bldP spid="5136" grpId="0" autoUpdateAnimBg="0"/>
      <p:bldP spid="5137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3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4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5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6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7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8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9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90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91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92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93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-76200" y="-304800"/>
            <a:ext cx="1066800" cy="304800"/>
          </a:xfrm>
        </p:spPr>
        <p:txBody>
          <a:bodyPr/>
          <a:lstStyle/>
          <a:p>
            <a:r>
              <a:rPr lang="en-US" sz="800">
                <a:solidFill>
                  <a:srgbClr val="FFFFFF"/>
                </a:solidFill>
              </a:rPr>
              <a:t>$32000 Question</a:t>
            </a:r>
          </a:p>
        </p:txBody>
      </p:sp>
      <p:sp>
        <p:nvSpPr>
          <p:cNvPr id="97294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turn-based or single player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97295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 smtClean="0">
                <a:solidFill>
                  <a:srgbClr val="FF9900"/>
                </a:solidFill>
                <a:hlinkClick r:id="rId4" action="ppaction://hlinksldjump"/>
              </a:rPr>
              <a:t>B:</a:t>
            </a:r>
            <a:r>
              <a:rPr lang="en-US" b="1" dirty="0" smtClean="0">
                <a:solidFill>
                  <a:srgbClr val="FF9900"/>
                </a:solidFill>
              </a:rPr>
              <a:t>  </a:t>
            </a:r>
            <a:r>
              <a:rPr lang="en-US" b="1" dirty="0" smtClean="0">
                <a:solidFill>
                  <a:srgbClr val="FFFFFF"/>
                </a:solidFill>
              </a:rPr>
              <a:t>skill-building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97296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C: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subject mastery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97297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D: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complex problem-solving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97298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99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00" name="Text Box 20"/>
          <p:cNvSpPr txBox="1">
            <a:spLocks noChangeArrowheads="1"/>
          </p:cNvSpPr>
          <p:nvPr/>
        </p:nvSpPr>
        <p:spPr bwMode="auto">
          <a:xfrm>
            <a:off x="3505200" y="6172200"/>
            <a:ext cx="23606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$32,000 Question</a:t>
            </a:r>
          </a:p>
        </p:txBody>
      </p:sp>
      <p:sp>
        <p:nvSpPr>
          <p:cNvPr id="97301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97302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97303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97304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</p:spPr>
      </p:pic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8382000" y="2286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06" name="Text Box 26"/>
          <p:cNvSpPr txBox="1">
            <a:spLocks noChangeArrowheads="1"/>
          </p:cNvSpPr>
          <p:nvPr/>
        </p:nvSpPr>
        <p:spPr bwMode="auto">
          <a:xfrm>
            <a:off x="685800" y="1066800"/>
            <a:ext cx="7772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 smtClean="0">
                <a:solidFill>
                  <a:srgbClr val="FFFFFF"/>
                </a:solidFill>
              </a:rPr>
              <a:t>What is not true about educational games?</a:t>
            </a:r>
            <a:endParaRPr lang="en-US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973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7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7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7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7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973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304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302"/>
                </p:tgtEl>
              </p:cMediaNode>
            </p:audio>
          </p:childTnLst>
        </p:cTn>
      </p:par>
    </p:tnLst>
    <p:bldLst>
      <p:bldP spid="97294" grpId="0" autoUpdateAnimBg="0"/>
      <p:bldP spid="97295" grpId="0" autoUpdateAnimBg="0"/>
      <p:bldP spid="97296" grpId="0" autoUpdateAnimBg="0"/>
      <p:bldP spid="97297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8307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98309" name="Picture 5" descr="j0079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99331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332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333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334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335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336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337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338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339" name="Text Box 11"/>
          <p:cNvSpPr txBox="1">
            <a:spLocks noChangeArrowheads="1"/>
          </p:cNvSpPr>
          <p:nvPr/>
        </p:nvSpPr>
        <p:spPr bwMode="auto">
          <a:xfrm>
            <a:off x="3048000" y="3048000"/>
            <a:ext cx="2165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FF00"/>
                </a:solidFill>
              </a:rPr>
              <a:t>$32,000</a:t>
            </a:r>
          </a:p>
        </p:txBody>
      </p:sp>
      <p:pic>
        <p:nvPicPr>
          <p:cNvPr id="99340" name="Picture 12" descr="bd048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495800"/>
            <a:ext cx="3581400" cy="2362200"/>
          </a:xfrm>
          <a:prstGeom prst="rect">
            <a:avLst/>
          </a:prstGeom>
          <a:noFill/>
        </p:spPr>
      </p:pic>
      <p:pic>
        <p:nvPicPr>
          <p:cNvPr id="99341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</p:spPr>
      </p:pic>
      <p:sp>
        <p:nvSpPr>
          <p:cNvPr id="99342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99343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99344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</p:spPr>
      </p:pic>
      <p:sp>
        <p:nvSpPr>
          <p:cNvPr id="99345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993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9344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5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6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7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8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9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60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61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62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63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64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65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-152400" y="-228600"/>
            <a:ext cx="1143000" cy="228600"/>
          </a:xfrm>
        </p:spPr>
        <p:txBody>
          <a:bodyPr/>
          <a:lstStyle/>
          <a:p>
            <a:r>
              <a:rPr lang="en-US" sz="800">
                <a:solidFill>
                  <a:srgbClr val="FFFFFF"/>
                </a:solidFill>
              </a:rPr>
              <a:t>$64000 Question</a:t>
            </a:r>
          </a:p>
        </p:txBody>
      </p:sp>
      <p:sp>
        <p:nvSpPr>
          <p:cNvPr id="100366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2-3 years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100367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1-2 years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00368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C: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less than a year 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00369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D: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5+ years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00370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71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72" name="Text Box 20"/>
          <p:cNvSpPr txBox="1">
            <a:spLocks noChangeArrowheads="1"/>
          </p:cNvSpPr>
          <p:nvPr/>
        </p:nvSpPr>
        <p:spPr bwMode="auto">
          <a:xfrm>
            <a:off x="3429000" y="6172200"/>
            <a:ext cx="23606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$64,000 Question</a:t>
            </a:r>
          </a:p>
        </p:txBody>
      </p:sp>
      <p:sp>
        <p:nvSpPr>
          <p:cNvPr id="100373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100374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100375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0376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</p:spPr>
      </p:pic>
      <p:sp>
        <p:nvSpPr>
          <p:cNvPr id="100377" name="Rectangle 25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78" name="Text Box 26"/>
          <p:cNvSpPr txBox="1">
            <a:spLocks noChangeArrowheads="1"/>
          </p:cNvSpPr>
          <p:nvPr/>
        </p:nvSpPr>
        <p:spPr bwMode="auto">
          <a:xfrm>
            <a:off x="685800" y="1066800"/>
            <a:ext cx="7772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 smtClean="0">
                <a:solidFill>
                  <a:srgbClr val="FFFFFF"/>
                </a:solidFill>
              </a:rPr>
              <a:t>How long is it until game-based learning enters schools?</a:t>
            </a:r>
            <a:endParaRPr lang="en-US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1003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0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0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0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0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1003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0376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0374"/>
                </p:tgtEl>
              </p:cMediaNode>
            </p:audio>
          </p:childTnLst>
        </p:cTn>
      </p:par>
    </p:tnLst>
    <p:bldLst>
      <p:bldP spid="100366" grpId="0" autoUpdateAnimBg="0"/>
      <p:bldP spid="100367" grpId="0" autoUpdateAnimBg="0"/>
      <p:bldP spid="100368" grpId="0" autoUpdateAnimBg="0"/>
      <p:bldP spid="100369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1379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101381" name="Picture 5" descr="j0079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102403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04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05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06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07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08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09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10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3200400" y="3048000"/>
            <a:ext cx="2165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FF00"/>
                </a:solidFill>
              </a:rPr>
              <a:t>$64,000</a:t>
            </a:r>
          </a:p>
        </p:txBody>
      </p:sp>
      <p:pic>
        <p:nvPicPr>
          <p:cNvPr id="102412" name="Picture 12" descr="bd048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495800"/>
            <a:ext cx="3505200" cy="2362200"/>
          </a:xfrm>
          <a:prstGeom prst="rect">
            <a:avLst/>
          </a:prstGeom>
          <a:noFill/>
        </p:spPr>
      </p:pic>
      <p:pic>
        <p:nvPicPr>
          <p:cNvPr id="102413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</p:spPr>
      </p:pic>
      <p:sp>
        <p:nvSpPr>
          <p:cNvPr id="102414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102415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102416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</p:spPr>
      </p:pic>
      <p:sp>
        <p:nvSpPr>
          <p:cNvPr id="102417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1024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16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AutoShape 2"/>
          <p:cNvSpPr>
            <a:spLocks noChangeArrowheads="1"/>
          </p:cNvSpPr>
          <p:nvPr/>
        </p:nvSpPr>
        <p:spPr bwMode="auto">
          <a:xfrm>
            <a:off x="609600" y="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27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28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29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30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31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32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33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34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35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36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38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open-ended questions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103439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B: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challenge-based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03440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C:</a:t>
            </a:r>
            <a:r>
              <a:rPr lang="en-US" b="1" dirty="0">
                <a:solidFill>
                  <a:srgbClr val="FFFFFF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replace textbooks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103441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D: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collaborative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03442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43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44" name="Text Box 20"/>
          <p:cNvSpPr txBox="1">
            <a:spLocks noChangeArrowheads="1"/>
          </p:cNvSpPr>
          <p:nvPr/>
        </p:nvSpPr>
        <p:spPr bwMode="auto">
          <a:xfrm>
            <a:off x="3429000" y="6172200"/>
            <a:ext cx="25130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$125,000 Question</a:t>
            </a:r>
          </a:p>
        </p:txBody>
      </p:sp>
      <p:sp>
        <p:nvSpPr>
          <p:cNvPr id="103445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103446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103447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3448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</p:spPr>
      </p:pic>
      <p:sp>
        <p:nvSpPr>
          <p:cNvPr id="103449" name="Rectangle 25"/>
          <p:cNvSpPr>
            <a:spLocks noChangeArrowheads="1"/>
          </p:cNvSpPr>
          <p:nvPr/>
        </p:nvSpPr>
        <p:spPr bwMode="auto">
          <a:xfrm>
            <a:off x="8229600" y="1524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51" name="Text Box 27"/>
          <p:cNvSpPr txBox="1">
            <a:spLocks noChangeArrowheads="1"/>
          </p:cNvSpPr>
          <p:nvPr/>
        </p:nvSpPr>
        <p:spPr bwMode="auto">
          <a:xfrm>
            <a:off x="685800" y="0"/>
            <a:ext cx="7772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 smtClean="0">
                <a:solidFill>
                  <a:srgbClr val="FFFFFF"/>
                </a:solidFill>
              </a:rPr>
              <a:t>Which is not a correct answer for how game based learning will transform education?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103452" name="Rectangle 28"/>
          <p:cNvSpPr>
            <a:spLocks noGrp="1" noChangeArrowheads="1"/>
          </p:cNvSpPr>
          <p:nvPr>
            <p:ph type="title" sz="quarter"/>
          </p:nvPr>
        </p:nvSpPr>
        <p:spPr>
          <a:xfrm>
            <a:off x="0" y="-228600"/>
            <a:ext cx="914400" cy="228600"/>
          </a:xfrm>
        </p:spPr>
        <p:txBody>
          <a:bodyPr/>
          <a:lstStyle/>
          <a:p>
            <a:r>
              <a:rPr lang="en-US" sz="700"/>
              <a:t>$125000 Question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1034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3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3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3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3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1034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3448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3446"/>
                </p:tgtEl>
              </p:cMediaNode>
            </p:audio>
          </p:childTnLst>
        </p:cTn>
      </p:par>
    </p:tnLst>
    <p:bldLst>
      <p:bldP spid="103438" grpId="0" autoUpdateAnimBg="0"/>
      <p:bldP spid="103439" grpId="0" autoUpdateAnimBg="0"/>
      <p:bldP spid="103440" grpId="0" autoUpdateAnimBg="0"/>
      <p:bldP spid="103441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451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104453" name="Picture 5" descr="j0079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105475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76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77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78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79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80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81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82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83" name="Text Box 11"/>
          <p:cNvSpPr txBox="1">
            <a:spLocks noChangeArrowheads="1"/>
          </p:cNvSpPr>
          <p:nvPr/>
        </p:nvSpPr>
        <p:spPr bwMode="auto">
          <a:xfrm>
            <a:off x="3048000" y="3048000"/>
            <a:ext cx="24701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FF00"/>
                </a:solidFill>
              </a:rPr>
              <a:t>$125,000</a:t>
            </a:r>
          </a:p>
        </p:txBody>
      </p:sp>
      <p:pic>
        <p:nvPicPr>
          <p:cNvPr id="105484" name="Picture 12" descr="bd048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495800"/>
            <a:ext cx="3505200" cy="2362200"/>
          </a:xfrm>
          <a:prstGeom prst="rect">
            <a:avLst/>
          </a:prstGeom>
          <a:noFill/>
        </p:spPr>
      </p:pic>
      <p:pic>
        <p:nvPicPr>
          <p:cNvPr id="105485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</p:spPr>
      </p:pic>
      <p:sp>
        <p:nvSpPr>
          <p:cNvPr id="105486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105487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105488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</p:spPr>
      </p:pic>
      <p:sp>
        <p:nvSpPr>
          <p:cNvPr id="105489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1054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5488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AutoShape 2"/>
          <p:cNvSpPr>
            <a:spLocks noChangeArrowheads="1"/>
          </p:cNvSpPr>
          <p:nvPr/>
        </p:nvSpPr>
        <p:spPr bwMode="auto">
          <a:xfrm>
            <a:off x="6096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499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00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01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02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03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04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05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06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07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08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09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0" y="-152400"/>
            <a:ext cx="1066800" cy="152400"/>
          </a:xfrm>
        </p:spPr>
        <p:txBody>
          <a:bodyPr/>
          <a:lstStyle/>
          <a:p>
            <a:r>
              <a:rPr lang="en-US" sz="800">
                <a:solidFill>
                  <a:srgbClr val="FFFFFF"/>
                </a:solidFill>
              </a:rPr>
              <a:t>$250000 Question</a:t>
            </a:r>
          </a:p>
        </p:txBody>
      </p:sp>
      <p:sp>
        <p:nvSpPr>
          <p:cNvPr id="106510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Los Angeles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106511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B: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London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06512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C:</a:t>
            </a:r>
            <a:r>
              <a:rPr lang="en-US" b="1" dirty="0">
                <a:solidFill>
                  <a:srgbClr val="FFFFFF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Chicago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106513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D: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New York City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06514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15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16" name="Text Box 20"/>
          <p:cNvSpPr txBox="1">
            <a:spLocks noChangeArrowheads="1"/>
          </p:cNvSpPr>
          <p:nvPr/>
        </p:nvSpPr>
        <p:spPr bwMode="auto">
          <a:xfrm>
            <a:off x="3505200" y="6172200"/>
            <a:ext cx="25130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$250,000 Question</a:t>
            </a:r>
          </a:p>
        </p:txBody>
      </p:sp>
      <p:sp>
        <p:nvSpPr>
          <p:cNvPr id="106517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106518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106519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6520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</p:spPr>
      </p:pic>
      <p:sp>
        <p:nvSpPr>
          <p:cNvPr id="106521" name="Rectangle 25"/>
          <p:cNvSpPr>
            <a:spLocks noChangeArrowheads="1"/>
          </p:cNvSpPr>
          <p:nvPr/>
        </p:nvSpPr>
        <p:spPr bwMode="auto">
          <a:xfrm>
            <a:off x="8382000" y="1524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22" name="Text Box 26"/>
          <p:cNvSpPr txBox="1">
            <a:spLocks noChangeArrowheads="1"/>
          </p:cNvSpPr>
          <p:nvPr/>
        </p:nvSpPr>
        <p:spPr bwMode="auto">
          <a:xfrm>
            <a:off x="685800" y="1066800"/>
            <a:ext cx="7772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 smtClean="0">
                <a:solidFill>
                  <a:srgbClr val="FFFFFF"/>
                </a:solidFill>
              </a:rPr>
              <a:t>Where is the School named Quest to Learn located?</a:t>
            </a:r>
            <a:endParaRPr lang="en-US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1065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6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6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6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6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1065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6520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6518"/>
                </p:tgtEl>
              </p:cMediaNode>
            </p:audio>
          </p:childTnLst>
        </p:cTn>
      </p:par>
    </p:tnLst>
    <p:bldLst>
      <p:bldP spid="106510" grpId="0" autoUpdateAnimBg="0"/>
      <p:bldP spid="106511" grpId="0" autoUpdateAnimBg="0"/>
      <p:bldP spid="106512" grpId="0" autoUpdateAnimBg="0"/>
      <p:bldP spid="10651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419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60422" name="Picture 6" descr="j0079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7523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107525" name="Picture 5" descr="j0079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108547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8548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8549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8550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8551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8552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8553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8554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3048000" y="3124200"/>
            <a:ext cx="24701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FF00"/>
                </a:solidFill>
              </a:rPr>
              <a:t>$250,000</a:t>
            </a:r>
          </a:p>
        </p:txBody>
      </p:sp>
      <p:pic>
        <p:nvPicPr>
          <p:cNvPr id="108556" name="Picture 12" descr="bd048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495800"/>
            <a:ext cx="3581400" cy="2362200"/>
          </a:xfrm>
          <a:prstGeom prst="rect">
            <a:avLst/>
          </a:prstGeom>
          <a:noFill/>
        </p:spPr>
      </p:pic>
      <p:pic>
        <p:nvPicPr>
          <p:cNvPr id="108557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</p:spPr>
      </p:pic>
      <p:sp>
        <p:nvSpPr>
          <p:cNvPr id="108558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108559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108560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</p:spPr>
      </p:pic>
      <p:sp>
        <p:nvSpPr>
          <p:cNvPr id="108561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1085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8560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71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72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73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74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75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76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77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78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79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80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81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0" y="-304800"/>
            <a:ext cx="1066800" cy="228600"/>
          </a:xfrm>
        </p:spPr>
        <p:txBody>
          <a:bodyPr/>
          <a:lstStyle/>
          <a:p>
            <a:r>
              <a:rPr lang="en-US" sz="800">
                <a:solidFill>
                  <a:srgbClr val="FFFFFF"/>
                </a:solidFill>
              </a:rPr>
              <a:t>$500000 Question</a:t>
            </a:r>
          </a:p>
        </p:txBody>
      </p:sp>
      <p:sp>
        <p:nvSpPr>
          <p:cNvPr id="109582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CPS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109583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WOW </a:t>
            </a:r>
            <a:r>
              <a:rPr lang="en-US" b="1" dirty="0" smtClean="0">
                <a:solidFill>
                  <a:srgbClr val="FF9900"/>
                </a:solidFill>
              </a:rPr>
              <a:t> 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109584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C: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ESEA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109585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D: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SPARKS</a:t>
            </a:r>
            <a:r>
              <a:rPr lang="en-US" b="1" dirty="0" smtClean="0">
                <a:solidFill>
                  <a:srgbClr val="FF9900"/>
                </a:solidFill>
              </a:rPr>
              <a:t> 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109586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87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88" name="Text Box 20"/>
          <p:cNvSpPr txBox="1">
            <a:spLocks noChangeArrowheads="1"/>
          </p:cNvSpPr>
          <p:nvPr/>
        </p:nvSpPr>
        <p:spPr bwMode="auto">
          <a:xfrm>
            <a:off x="3429000" y="6172200"/>
            <a:ext cx="25130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$500,000 Question</a:t>
            </a:r>
          </a:p>
        </p:txBody>
      </p:sp>
      <p:sp>
        <p:nvSpPr>
          <p:cNvPr id="109589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109590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109591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9592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</p:spPr>
      </p:pic>
      <p:sp>
        <p:nvSpPr>
          <p:cNvPr id="109593" name="Rectangle 25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94" name="Text Box 26"/>
          <p:cNvSpPr txBox="1">
            <a:spLocks noChangeArrowheads="1"/>
          </p:cNvSpPr>
          <p:nvPr/>
        </p:nvSpPr>
        <p:spPr bwMode="auto">
          <a:xfrm>
            <a:off x="685800" y="457200"/>
            <a:ext cx="7772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FFFFFF"/>
                </a:solidFill>
              </a:rPr>
              <a:t>What is the name of the after school program that teaches students about communication, digital literacy, online safety, etc… through game play.</a:t>
            </a:r>
            <a:endParaRPr lang="en-US" sz="3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1095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9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9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9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9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1095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9592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9590"/>
                </p:tgtEl>
              </p:cMediaNode>
            </p:audio>
          </p:childTnLst>
        </p:cTn>
      </p:par>
    </p:tnLst>
    <p:bldLst>
      <p:bldP spid="109582" grpId="0" autoUpdateAnimBg="0"/>
      <p:bldP spid="109583" grpId="0" autoUpdateAnimBg="0"/>
      <p:bldP spid="109584" grpId="0" autoUpdateAnimBg="0"/>
      <p:bldP spid="109585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0595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110597" name="Picture 5" descr="j0079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111619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1620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1621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1622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1623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1624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1625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1626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1627" name="Text Box 11"/>
          <p:cNvSpPr txBox="1">
            <a:spLocks noChangeArrowheads="1"/>
          </p:cNvSpPr>
          <p:nvPr/>
        </p:nvSpPr>
        <p:spPr bwMode="auto">
          <a:xfrm>
            <a:off x="3048000" y="3124200"/>
            <a:ext cx="24701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FF00"/>
                </a:solidFill>
              </a:rPr>
              <a:t>$500,000</a:t>
            </a:r>
          </a:p>
        </p:txBody>
      </p:sp>
      <p:pic>
        <p:nvPicPr>
          <p:cNvPr id="111628" name="Picture 12" descr="bd048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495800"/>
            <a:ext cx="3581400" cy="2362200"/>
          </a:xfrm>
          <a:prstGeom prst="rect">
            <a:avLst/>
          </a:prstGeom>
          <a:noFill/>
        </p:spPr>
      </p:pic>
      <p:pic>
        <p:nvPicPr>
          <p:cNvPr id="111629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</p:spPr>
      </p:pic>
      <p:sp>
        <p:nvSpPr>
          <p:cNvPr id="111630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111631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111632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</p:spPr>
      </p:pic>
      <p:sp>
        <p:nvSpPr>
          <p:cNvPr id="111633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1116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1632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15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16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17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18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19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20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21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22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23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24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0" y="-304800"/>
            <a:ext cx="1066800" cy="228600"/>
          </a:xfrm>
        </p:spPr>
        <p:txBody>
          <a:bodyPr/>
          <a:lstStyle/>
          <a:p>
            <a:r>
              <a:rPr lang="en-US" sz="800">
                <a:solidFill>
                  <a:srgbClr val="FFFFFF"/>
                </a:solidFill>
              </a:rPr>
              <a:t>$1 Million Question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2009, 9-12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115727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B: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2008, 6-7</a:t>
            </a:r>
            <a:r>
              <a:rPr lang="en-US" b="1" dirty="0" smtClean="0">
                <a:solidFill>
                  <a:srgbClr val="FF9900"/>
                </a:solidFill>
              </a:rPr>
              <a:t> 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115728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C: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2009, 6-7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115729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D: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2008, 9-12</a:t>
            </a:r>
            <a:r>
              <a:rPr lang="en-US" b="1" dirty="0" smtClean="0">
                <a:solidFill>
                  <a:srgbClr val="FF9900"/>
                </a:solidFill>
              </a:rPr>
              <a:t> 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115730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31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32" name="Text Box 20"/>
          <p:cNvSpPr txBox="1">
            <a:spLocks noChangeArrowheads="1"/>
          </p:cNvSpPr>
          <p:nvPr/>
        </p:nvSpPr>
        <p:spPr bwMode="auto">
          <a:xfrm>
            <a:off x="3429000" y="6172200"/>
            <a:ext cx="25130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$500,000 Question</a:t>
            </a:r>
          </a:p>
        </p:txBody>
      </p:sp>
      <p:sp>
        <p:nvSpPr>
          <p:cNvPr id="115733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115734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115735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5736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</p:spPr>
      </p:pic>
      <p:sp>
        <p:nvSpPr>
          <p:cNvPr id="115737" name="Rectangle 25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38" name="Text Box 26"/>
          <p:cNvSpPr txBox="1">
            <a:spLocks noChangeArrowheads="1"/>
          </p:cNvSpPr>
          <p:nvPr/>
        </p:nvSpPr>
        <p:spPr bwMode="auto">
          <a:xfrm>
            <a:off x="685800" y="533400"/>
            <a:ext cx="7772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 smtClean="0">
                <a:solidFill>
                  <a:srgbClr val="FFFFFF"/>
                </a:solidFill>
              </a:rPr>
              <a:t>When was the Quest to Learn school founded and which grades does it cover?</a:t>
            </a:r>
            <a:endParaRPr lang="en-US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1157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5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5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5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5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1157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5736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5734"/>
                </p:tgtEl>
              </p:cMediaNode>
            </p:audio>
          </p:childTnLst>
        </p:cTn>
      </p:par>
    </p:tnLst>
    <p:bldLst>
      <p:bldP spid="115726" grpId="0" autoUpdateAnimBg="0"/>
      <p:bldP spid="115727" grpId="0" autoUpdateAnimBg="0"/>
      <p:bldP spid="115728" grpId="0" autoUpdateAnimBg="0"/>
      <p:bldP spid="115729" grpId="0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755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74757" name="Picture 5" descr="j0079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28675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2743200" y="3124200"/>
            <a:ext cx="33147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FF00"/>
                </a:solidFill>
              </a:rPr>
              <a:t>$1 MILION</a:t>
            </a:r>
          </a:p>
        </p:txBody>
      </p:sp>
      <p:pic>
        <p:nvPicPr>
          <p:cNvPr id="28685" name="Picture 13" descr="bd048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95800"/>
            <a:ext cx="3657600" cy="2362200"/>
          </a:xfrm>
          <a:prstGeom prst="rect">
            <a:avLst/>
          </a:prstGeom>
          <a:noFill/>
        </p:spPr>
      </p:pic>
      <p:sp>
        <p:nvSpPr>
          <p:cNvPr id="28686" name="AutoShape 14"/>
          <p:cNvSpPr>
            <a:spLocks noChangeArrowheads="1"/>
          </p:cNvSpPr>
          <p:nvPr/>
        </p:nvSpPr>
        <p:spPr bwMode="auto">
          <a:xfrm>
            <a:off x="381000" y="1219200"/>
            <a:ext cx="8305800" cy="4800600"/>
          </a:xfrm>
          <a:prstGeom prst="irregularSeal2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8687" name="Picture 15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</p:spPr>
      </p:pic>
      <p:sp>
        <p:nvSpPr>
          <p:cNvPr id="28689" name="AutoShape 17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 autoUpdateAnimBg="0"/>
      <p:bldP spid="2868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3581400" y="3048000"/>
            <a:ext cx="1403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FF00"/>
                </a:solidFill>
              </a:rPr>
              <a:t>$100</a:t>
            </a:r>
          </a:p>
        </p:txBody>
      </p:sp>
      <p:pic>
        <p:nvPicPr>
          <p:cNvPr id="14354" name="Picture 18" descr="bs00770_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</p:spPr>
      </p:pic>
      <p:pic>
        <p:nvPicPr>
          <p:cNvPr id="14355" name="Picture 19" descr="bd04896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4267200"/>
            <a:ext cx="3505200" cy="2362200"/>
          </a:xfrm>
          <a:prstGeom prst="rect">
            <a:avLst/>
          </a:prstGeom>
          <a:noFill/>
        </p:spPr>
      </p:pic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14357" name="AutoShape 21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14359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</p:spPr>
      </p:pic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5715000" y="6096000"/>
            <a:ext cx="609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143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5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32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FFFFFF"/>
                </a:solidFill>
              </a:rPr>
              <a:t>When did the first digital games appear?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0734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late 1970’s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30735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early 1980’s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0736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C: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late 1980’s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0737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D: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early 1990’s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0738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39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46" name="Text Box 26"/>
          <p:cNvSpPr txBox="1">
            <a:spLocks noChangeArrowheads="1"/>
          </p:cNvSpPr>
          <p:nvPr/>
        </p:nvSpPr>
        <p:spPr bwMode="auto">
          <a:xfrm>
            <a:off x="3505200" y="6172200"/>
            <a:ext cx="19796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$200 Question</a:t>
            </a:r>
          </a:p>
        </p:txBody>
      </p:sp>
      <p:sp>
        <p:nvSpPr>
          <p:cNvPr id="30747" name="Text Box 27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30748" name="Picture 2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30743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0749" name="Picture 2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34400" y="228600"/>
            <a:ext cx="304800" cy="304800"/>
          </a:xfrm>
          <a:prstGeom prst="rect">
            <a:avLst/>
          </a:prstGeom>
          <a:noFill/>
        </p:spPr>
      </p:pic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8382000" y="1524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307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307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49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48"/>
                </p:tgtEl>
              </p:cMediaNode>
            </p:audio>
          </p:childTnLst>
        </p:cTn>
      </p:par>
    </p:tnLst>
    <p:bldLst>
      <p:bldP spid="30734" grpId="0" autoUpdateAnimBg="0"/>
      <p:bldP spid="30735" grpId="0" autoUpdateAnimBg="0"/>
      <p:bldP spid="30736" grpId="0" autoUpdateAnimBg="0"/>
      <p:bldP spid="3073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443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61445" name="Picture 5" descr="j0079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581400" y="3048000"/>
            <a:ext cx="1403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FF00"/>
                </a:solidFill>
              </a:rPr>
              <a:t>$200</a:t>
            </a:r>
          </a:p>
        </p:txBody>
      </p:sp>
      <p:pic>
        <p:nvPicPr>
          <p:cNvPr id="15373" name="Picture 13" descr="bd048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495800"/>
            <a:ext cx="3505200" cy="2362200"/>
          </a:xfrm>
          <a:prstGeom prst="rect">
            <a:avLst/>
          </a:prstGeom>
          <a:noFill/>
        </p:spPr>
      </p:pic>
      <p:pic>
        <p:nvPicPr>
          <p:cNvPr id="15374" name="Picture 14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</p:spPr>
      </p:pic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15376" name="AutoShape 16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15377" name="Picture 1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</p:spPr>
      </p:pic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5562600" y="6248400"/>
            <a:ext cx="7620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153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7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79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80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81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82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83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84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85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86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87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89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FFFFFF"/>
                </a:solidFill>
              </a:rPr>
              <a:t>Which of the following cohort groups have not grown up in the digital age?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75790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1980  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B: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1990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75792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5" action="ppaction://hlinksldjump"/>
              </a:rPr>
              <a:t>C:</a:t>
            </a:r>
            <a:r>
              <a:rPr lang="en-US" b="1" dirty="0">
                <a:solidFill>
                  <a:srgbClr val="FFFFFF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1970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75793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endParaRPr lang="en-US" sz="2400" dirty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>
                <a:solidFill>
                  <a:srgbClr val="FF9900"/>
                </a:solidFill>
                <a:hlinkClick r:id="rId4" action="ppaction://hlinksldjump"/>
              </a:rPr>
              <a:t>D:</a:t>
            </a:r>
            <a:r>
              <a:rPr lang="en-US" b="1" dirty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FFFF"/>
                </a:solidFill>
              </a:rPr>
              <a:t>2000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75794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95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96" name="Text Box 20"/>
          <p:cNvSpPr txBox="1">
            <a:spLocks noChangeArrowheads="1"/>
          </p:cNvSpPr>
          <p:nvPr/>
        </p:nvSpPr>
        <p:spPr bwMode="auto">
          <a:xfrm>
            <a:off x="3505200" y="6172200"/>
            <a:ext cx="19796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$300 Question</a:t>
            </a:r>
          </a:p>
        </p:txBody>
      </p:sp>
      <p:sp>
        <p:nvSpPr>
          <p:cNvPr id="75797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75798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75799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75800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ChangeArrowheads="1"/>
          </p:cNvSpPr>
          <p:nvPr/>
        </p:nvSpPr>
        <p:spPr bwMode="auto">
          <a:xfrm>
            <a:off x="8382000" y="1524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758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5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5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5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5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757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5800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5798"/>
                </p:tgtEl>
              </p:cMediaNode>
            </p:audio>
          </p:childTnLst>
        </p:cTn>
      </p:par>
    </p:tnLst>
    <p:bldLst>
      <p:bldP spid="75790" grpId="0" autoUpdateAnimBg="0"/>
      <p:bldP spid="75791" grpId="0" autoUpdateAnimBg="0"/>
      <p:bldP spid="75792" grpId="0" autoUpdateAnimBg="0"/>
      <p:bldP spid="75793" grpId="0" autoUpdateAnimBg="0"/>
    </p:bld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000066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AAAAB8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FFFF00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1225</TotalTime>
  <Words>968</Words>
  <Application>Microsoft Office PowerPoint</Application>
  <PresentationFormat>On-screen Show (4:3)</PresentationFormat>
  <Paragraphs>327</Paragraphs>
  <Slides>47</Slides>
  <Notes>0</Notes>
  <HiddenSlides>0</HiddenSlides>
  <MMClips>45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Blank Presentation</vt:lpstr>
      <vt:lpstr>Slide 1</vt:lpstr>
      <vt:lpstr>Slide 2</vt:lpstr>
      <vt:lpstr>One of the three categories of game based-learning. </vt:lpstr>
      <vt:lpstr>Slide 4</vt:lpstr>
      <vt:lpstr>SCORE</vt:lpstr>
      <vt:lpstr>When did the first digital games appear?</vt:lpstr>
      <vt:lpstr>Slide 7</vt:lpstr>
      <vt:lpstr>SCORE</vt:lpstr>
      <vt:lpstr>Which of the following cohort groups have not grown up in the digital age?</vt:lpstr>
      <vt:lpstr>Slide 10</vt:lpstr>
      <vt:lpstr>SCORE</vt:lpstr>
      <vt:lpstr>In which year did the first full internet service for mobile phones arrive to the USA?</vt:lpstr>
      <vt:lpstr>Slide 13</vt:lpstr>
      <vt:lpstr>SCORE</vt:lpstr>
      <vt:lpstr>$1000 Question</vt:lpstr>
      <vt:lpstr>Slide 16</vt:lpstr>
      <vt:lpstr>SCORE</vt:lpstr>
      <vt:lpstr>$2000 Question</vt:lpstr>
      <vt:lpstr>Slide 19</vt:lpstr>
      <vt:lpstr>SCORE</vt:lpstr>
      <vt:lpstr>$4000 Question</vt:lpstr>
      <vt:lpstr>Slide 22</vt:lpstr>
      <vt:lpstr>SCORE</vt:lpstr>
      <vt:lpstr>$8000 Question</vt:lpstr>
      <vt:lpstr>Slide 25</vt:lpstr>
      <vt:lpstr>SCORE</vt:lpstr>
      <vt:lpstr>$16000 Question</vt:lpstr>
      <vt:lpstr>Slide 28</vt:lpstr>
      <vt:lpstr>SCORE</vt:lpstr>
      <vt:lpstr>$32000 Question</vt:lpstr>
      <vt:lpstr>Slide 31</vt:lpstr>
      <vt:lpstr>SCORE</vt:lpstr>
      <vt:lpstr>$64000 Question</vt:lpstr>
      <vt:lpstr>Slide 34</vt:lpstr>
      <vt:lpstr>SCORE</vt:lpstr>
      <vt:lpstr>$125000 Question</vt:lpstr>
      <vt:lpstr>Slide 37</vt:lpstr>
      <vt:lpstr>SCORE</vt:lpstr>
      <vt:lpstr>$250000 Question</vt:lpstr>
      <vt:lpstr>Slide 40</vt:lpstr>
      <vt:lpstr>SCORE</vt:lpstr>
      <vt:lpstr>$500000 Question</vt:lpstr>
      <vt:lpstr>Slide 43</vt:lpstr>
      <vt:lpstr>SCORE</vt:lpstr>
      <vt:lpstr>$1 Million Question</vt:lpstr>
      <vt:lpstr>Slide 46</vt:lpstr>
      <vt:lpstr>SCORE</vt:lpstr>
    </vt:vector>
  </TitlesOfParts>
  <Company>UW-Whitewater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Dianne Jones</dc:creator>
  <cp:lastModifiedBy>default.user</cp:lastModifiedBy>
  <cp:revision>49</cp:revision>
  <dcterms:created xsi:type="dcterms:W3CDTF">2001-02-13T03:43:38Z</dcterms:created>
  <dcterms:modified xsi:type="dcterms:W3CDTF">2010-11-23T20:04:04Z</dcterms:modified>
</cp:coreProperties>
</file>