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68" r:id="rId4"/>
    <p:sldId id="269" r:id="rId5"/>
    <p:sldId id="274" r:id="rId6"/>
    <p:sldId id="270" r:id="rId7"/>
    <p:sldId id="272" r:id="rId8"/>
    <p:sldId id="273" r:id="rId9"/>
    <p:sldId id="258" r:id="rId10"/>
    <p:sldId id="259" r:id="rId11"/>
    <p:sldId id="260" r:id="rId12"/>
    <p:sldId id="261" r:id="rId13"/>
    <p:sldId id="271" r:id="rId14"/>
    <p:sldId id="262" r:id="rId15"/>
    <p:sldId id="263" r:id="rId16"/>
    <p:sldId id="264" r:id="rId17"/>
    <p:sldId id="266" r:id="rId18"/>
    <p:sldId id="267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1260" autoAdjust="0"/>
    <p:restoredTop sz="72373" autoAdjust="0"/>
  </p:normalViewPr>
  <p:slideViewPr>
    <p:cSldViewPr>
      <p:cViewPr varScale="1">
        <p:scale>
          <a:sx n="55" d="100"/>
          <a:sy n="55" d="100"/>
        </p:scale>
        <p:origin x="-7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90DD3E-3772-4A99-A487-ED1B5FDB56C4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DC7A6A-0602-499E-BFDC-6D5FAAE373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DC7A6A-0602-499E-BFDC-6D5FAAE3737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DC7A6A-0602-499E-BFDC-6D5FAAE3737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Services can be accessed</a:t>
            </a:r>
            <a:r>
              <a:rPr lang="en-US" baseline="0" dirty="0" smtClean="0"/>
              <a:t> anytime, anywhere compared to having to sit in front of a desktop computer not long ago</a:t>
            </a:r>
          </a:p>
          <a:p>
            <a:r>
              <a:rPr lang="en-US" baseline="0" dirty="0" smtClean="0"/>
              <a:t>In work and school it makes it more capable to access peers </a:t>
            </a:r>
          </a:p>
          <a:p>
            <a:r>
              <a:rPr lang="en-US" baseline="0" dirty="0" smtClean="0"/>
              <a:t>More affordable, more accessible, and easier to use, provide more than enough functionality to serve as a primary computing device</a:t>
            </a:r>
          </a:p>
          <a:p>
            <a:r>
              <a:rPr lang="en-US" dirty="0" smtClean="0"/>
              <a:t>These enable educators</a:t>
            </a:r>
            <a:r>
              <a:rPr lang="en-US" baseline="0" dirty="0" smtClean="0"/>
              <a:t> to quiz students, assess their understanding before, during, and after a lesson, and reveal patterns of thinking in the classroom – just need the ability to text!</a:t>
            </a:r>
          </a:p>
          <a:p>
            <a:r>
              <a:rPr lang="en-US" baseline="0" dirty="0" smtClean="0"/>
              <a:t>Powerful to store and display full text makes it possible to carry huge resources easily in your pocket or purse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DC7A6A-0602-499E-BFDC-6D5FAAE3737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Singapore, mobiles support field experience studies – instructions appear on the mobile, students work to carry out experiments, take notes, analyze and synthesize data and submit results right away.</a:t>
            </a:r>
          </a:p>
          <a:p>
            <a:r>
              <a:rPr lang="en-US" dirty="0" smtClean="0"/>
              <a:t>Notes can be uploaded to a computer by e-mail or text for use when writing papers and such.</a:t>
            </a:r>
          </a:p>
          <a:p>
            <a:r>
              <a:rPr lang="en-US" dirty="0" smtClean="0"/>
              <a:t>Students</a:t>
            </a:r>
            <a:r>
              <a:rPr lang="en-US" baseline="0" dirty="0" smtClean="0"/>
              <a:t> can get in their little bit of study time wherever they are, apps provide a wide variety of learning strategies.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DC7A6A-0602-499E-BFDC-6D5FAAE3737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Important to remember the e-book apps!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DC7A6A-0602-499E-BFDC-6D5FAAE3737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7.5 hours a day absorbing</a:t>
            </a:r>
            <a:r>
              <a:rPr lang="en-US" baseline="0" dirty="0" smtClean="0"/>
              <a:t> and creating media – as much time as they spend in school. </a:t>
            </a:r>
          </a:p>
          <a:p>
            <a:r>
              <a:rPr lang="en-US" baseline="0" dirty="0" smtClean="0"/>
              <a:t>Multitasking across screens allows them to cram 11 hours of content into those 7.5 hours</a:t>
            </a:r>
          </a:p>
          <a:p>
            <a:r>
              <a:rPr lang="en-US" baseline="0" dirty="0" smtClean="0"/>
              <a:t>Most happen on smart phones</a:t>
            </a:r>
          </a:p>
          <a:p>
            <a:r>
              <a:rPr lang="en-US" baseline="0" dirty="0" smtClean="0"/>
              <a:t>72/88 of teens text now compared to 51% in 2006</a:t>
            </a:r>
          </a:p>
          <a:p>
            <a:endParaRPr lang="en-US" baseline="0" dirty="0" smtClean="0"/>
          </a:p>
          <a:p>
            <a:r>
              <a:rPr lang="en-US" baseline="0" dirty="0" smtClean="0"/>
              <a:t>*Random: Half of Japan’s top fiction was written via text messages</a:t>
            </a:r>
            <a:br>
              <a:rPr lang="en-US" baseline="0" dirty="0" smtClean="0"/>
            </a:br>
            <a:r>
              <a:rPr lang="en-US" baseline="0" dirty="0" smtClean="0"/>
              <a:t>*Random: McGraw-Hill </a:t>
            </a:r>
            <a:r>
              <a:rPr lang="en-US" baseline="0" dirty="0" err="1" smtClean="0"/>
              <a:t>Educaion</a:t>
            </a:r>
            <a:r>
              <a:rPr lang="en-US" baseline="0" dirty="0" smtClean="0"/>
              <a:t> 95% of their textbooks are also offered as </a:t>
            </a:r>
            <a:r>
              <a:rPr lang="en-US" baseline="0" dirty="0" err="1" smtClean="0"/>
              <a:t>ebooks</a:t>
            </a:r>
            <a:endParaRPr lang="en-US" baseline="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DC7A6A-0602-499E-BFDC-6D5FAAE3737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 years for the television</a:t>
            </a:r>
          </a:p>
          <a:p>
            <a:endParaRPr lang="en-US" dirty="0" smtClean="0"/>
          </a:p>
          <a:p>
            <a:r>
              <a:rPr lang="en-US" dirty="0" smtClean="0"/>
              <a:t>So what does this say to mobile</a:t>
            </a:r>
            <a:r>
              <a:rPr lang="en-US" baseline="0" dirty="0" smtClean="0"/>
              <a:t> technology into our classrooms?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DC7A6A-0602-499E-BFDC-6D5FAAE3737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1EC52-C299-4B93-B2AE-59B130883E71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EEE67-7814-47E6-A0BC-32B2B3E8B2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1EC52-C299-4B93-B2AE-59B130883E71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EEE67-7814-47E6-A0BC-32B2B3E8B2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1EC52-C299-4B93-B2AE-59B130883E71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EEE67-7814-47E6-A0BC-32B2B3E8B2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1EC52-C299-4B93-B2AE-59B130883E71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EEE67-7814-47E6-A0BC-32B2B3E8B2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1EC52-C299-4B93-B2AE-59B130883E71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F6EEE67-7814-47E6-A0BC-32B2B3E8B2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1EC52-C299-4B93-B2AE-59B130883E71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EEE67-7814-47E6-A0BC-32B2B3E8B2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1EC52-C299-4B93-B2AE-59B130883E71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EEE67-7814-47E6-A0BC-32B2B3E8B2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1EC52-C299-4B93-B2AE-59B130883E71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EEE67-7814-47E6-A0BC-32B2B3E8B2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1EC52-C299-4B93-B2AE-59B130883E71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EEE67-7814-47E6-A0BC-32B2B3E8B2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1EC52-C299-4B93-B2AE-59B130883E71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EEE67-7814-47E6-A0BC-32B2B3E8B2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1EC52-C299-4B93-B2AE-59B130883E71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EEE67-7814-47E6-A0BC-32B2B3E8B2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CD1EC52-C299-4B93-B2AE-59B130883E71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F6EEE67-7814-47E6-A0BC-32B2B3E8B2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andheldlearning.co.uk/content/view/61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ecollaborize.com/classroom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Mobiles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Kayla Thompson, Stephanie Conley, &amp; Kayla </a:t>
            </a:r>
            <a:r>
              <a:rPr lang="en-US" dirty="0" err="1" smtClean="0"/>
              <a:t>Hovland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Phones in the Classroom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It is time to start thinking of our phones as computers, some are more powerful than the computers we use these days </a:t>
            </a:r>
          </a:p>
          <a:p>
            <a:r>
              <a:rPr lang="en-US" dirty="0" smtClean="0"/>
              <a:t>The computer and the phone are headed to meet in the middle with their capabilities to make a more efficient way for students to learn </a:t>
            </a:r>
          </a:p>
          <a:p>
            <a:r>
              <a:rPr lang="en-US" dirty="0" smtClean="0"/>
              <a:t>The United States is the only country in the world where the PC’s outnumber the cell phones.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Phones in the Classroom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Learning processes that can be incorporated through the mobile phone </a:t>
            </a:r>
          </a:p>
          <a:p>
            <a:pPr lvl="1"/>
            <a:r>
              <a:rPr lang="en-US" dirty="0" smtClean="0"/>
              <a:t>Listening </a:t>
            </a:r>
          </a:p>
          <a:p>
            <a:pPr lvl="1"/>
            <a:r>
              <a:rPr lang="en-US" dirty="0" smtClean="0"/>
              <a:t>Observing </a:t>
            </a:r>
          </a:p>
          <a:p>
            <a:pPr lvl="1"/>
            <a:r>
              <a:rPr lang="en-US" dirty="0" smtClean="0"/>
              <a:t>Imitating </a:t>
            </a:r>
          </a:p>
          <a:p>
            <a:pPr lvl="1"/>
            <a:r>
              <a:rPr lang="en-US" dirty="0" smtClean="0"/>
              <a:t>Questioning </a:t>
            </a:r>
          </a:p>
          <a:p>
            <a:pPr lvl="1"/>
            <a:r>
              <a:rPr lang="en-US" dirty="0" smtClean="0"/>
              <a:t>Reflecting </a:t>
            </a:r>
          </a:p>
          <a:p>
            <a:pPr lvl="1"/>
            <a:r>
              <a:rPr lang="en-US" dirty="0" smtClean="0"/>
              <a:t>Trying </a:t>
            </a:r>
          </a:p>
          <a:p>
            <a:pPr lvl="1"/>
            <a:r>
              <a:rPr lang="en-US" dirty="0" smtClean="0"/>
              <a:t>Estimating </a:t>
            </a:r>
          </a:p>
          <a:p>
            <a:pPr lvl="1"/>
            <a:r>
              <a:rPr lang="en-US" dirty="0" smtClean="0"/>
              <a:t>Predicting </a:t>
            </a:r>
          </a:p>
          <a:p>
            <a:pPr lvl="1"/>
            <a:r>
              <a:rPr lang="en-US" dirty="0" smtClean="0"/>
              <a:t>Practicing 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Phones in the Classroom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Phone Features that we can learn from </a:t>
            </a:r>
          </a:p>
          <a:p>
            <a:pPr lvl="1"/>
            <a:r>
              <a:rPr lang="en-US" dirty="0" smtClean="0"/>
              <a:t>Voice-only</a:t>
            </a:r>
          </a:p>
          <a:p>
            <a:pPr lvl="1"/>
            <a:r>
              <a:rPr lang="en-US" dirty="0" smtClean="0"/>
              <a:t>SMS (Short Text Messages) </a:t>
            </a:r>
          </a:p>
          <a:p>
            <a:pPr lvl="1"/>
            <a:r>
              <a:rPr lang="en-US" dirty="0" smtClean="0"/>
              <a:t>Graphics </a:t>
            </a:r>
          </a:p>
          <a:p>
            <a:pPr lvl="1"/>
            <a:r>
              <a:rPr lang="en-US" dirty="0" smtClean="0"/>
              <a:t>User-controlled operating systems </a:t>
            </a:r>
          </a:p>
          <a:p>
            <a:pPr lvl="1"/>
            <a:r>
              <a:rPr lang="en-US" dirty="0" smtClean="0"/>
              <a:t>Downloads </a:t>
            </a:r>
          </a:p>
          <a:p>
            <a:pPr lvl="1"/>
            <a:r>
              <a:rPr lang="en-US" dirty="0" smtClean="0"/>
              <a:t>Browsers </a:t>
            </a:r>
          </a:p>
          <a:p>
            <a:pPr lvl="1"/>
            <a:r>
              <a:rPr lang="en-US" dirty="0" smtClean="0"/>
              <a:t>Camera </a:t>
            </a:r>
          </a:p>
          <a:p>
            <a:pPr lvl="1"/>
            <a:r>
              <a:rPr lang="en-US" dirty="0" smtClean="0"/>
              <a:t>GPS</a:t>
            </a:r>
          </a:p>
          <a:p>
            <a:pPr lvl="1"/>
            <a:r>
              <a:rPr lang="en-US" dirty="0" smtClean="0"/>
              <a:t>Video Clips 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Phones in the Classroom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to expect in the future</a:t>
            </a:r>
          </a:p>
          <a:p>
            <a:pPr lvl="1"/>
            <a:r>
              <a:rPr lang="en-US" dirty="0" smtClean="0"/>
              <a:t>Phones getting smaller and more powerful </a:t>
            </a:r>
          </a:p>
          <a:p>
            <a:pPr lvl="1"/>
            <a:r>
              <a:rPr lang="en-US" dirty="0" smtClean="0"/>
              <a:t>It will be very common to be a necessity to own a cell phone in the classroom, instead of a PC</a:t>
            </a:r>
          </a:p>
          <a:p>
            <a:pPr lvl="1"/>
            <a:r>
              <a:rPr lang="en-US" dirty="0" smtClean="0"/>
              <a:t>The disposable cell phone is already being manufactured</a:t>
            </a:r>
          </a:p>
          <a:p>
            <a:pPr lvl="2"/>
            <a:r>
              <a:rPr lang="en-US" dirty="0" smtClean="0"/>
              <a:t>It is the thickness of 3 credit cards and 3 inches long</a:t>
            </a:r>
          </a:p>
          <a:p>
            <a:pPr lvl="2"/>
            <a:r>
              <a:rPr lang="en-US" dirty="0" smtClean="0"/>
              <a:t>Entirely made of paper </a:t>
            </a:r>
          </a:p>
          <a:p>
            <a:pPr lvl="2"/>
            <a:r>
              <a:rPr lang="en-US" dirty="0" smtClean="0"/>
              <a:t>Will ultimately cost $1/disposable phone 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iPhones</a:t>
            </a:r>
            <a:r>
              <a:rPr lang="en-US" dirty="0" smtClean="0"/>
              <a:t> at a young 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Marc </a:t>
            </a:r>
            <a:r>
              <a:rPr lang="en-US" sz="2600" dirty="0" err="1" smtClean="0"/>
              <a:t>Prensky’s</a:t>
            </a:r>
            <a:r>
              <a:rPr lang="en-US" sz="2600" dirty="0" smtClean="0"/>
              <a:t> Article “Should a 4-year-old have an </a:t>
            </a:r>
            <a:r>
              <a:rPr lang="en-US" sz="2600" dirty="0" err="1" smtClean="0"/>
              <a:t>iPhone</a:t>
            </a:r>
            <a:endParaRPr lang="en-US" sz="2600" dirty="0" smtClean="0"/>
          </a:p>
          <a:p>
            <a:r>
              <a:rPr lang="en-US" sz="2600" dirty="0" smtClean="0">
                <a:hlinkClick r:id="rId2"/>
              </a:rPr>
              <a:t>http://www.handheldlearning.co.uk/content/view/61/</a:t>
            </a:r>
            <a:r>
              <a:rPr lang="en-US" sz="2600" dirty="0" smtClean="0"/>
              <a:t> </a:t>
            </a:r>
          </a:p>
          <a:p>
            <a:endParaRPr lang="en-US" sz="2600" dirty="0" smtClean="0"/>
          </a:p>
          <a:p>
            <a:r>
              <a:rPr lang="en-US" sz="2600" dirty="0" smtClean="0"/>
              <a:t>Things they can use it for:</a:t>
            </a:r>
          </a:p>
          <a:p>
            <a:pPr lvl="1"/>
            <a:r>
              <a:rPr lang="en-US" sz="2200" dirty="0" smtClean="0"/>
              <a:t>Reading</a:t>
            </a:r>
          </a:p>
          <a:p>
            <a:pPr lvl="2"/>
            <a:r>
              <a:rPr lang="en-US" sz="1800" dirty="0" smtClean="0"/>
              <a:t>Recognizing words</a:t>
            </a:r>
          </a:p>
          <a:p>
            <a:pPr lvl="2"/>
            <a:r>
              <a:rPr lang="en-US" sz="1800" dirty="0" smtClean="0"/>
              <a:t>Reading books</a:t>
            </a:r>
          </a:p>
          <a:p>
            <a:pPr lvl="1"/>
            <a:r>
              <a:rPr lang="en-US" sz="2200" dirty="0" smtClean="0"/>
              <a:t>Writing</a:t>
            </a:r>
          </a:p>
          <a:p>
            <a:pPr lvl="2"/>
            <a:r>
              <a:rPr lang="en-US" sz="1800" dirty="0" smtClean="0"/>
              <a:t>Forming letters</a:t>
            </a:r>
          </a:p>
          <a:p>
            <a:pPr lvl="2"/>
            <a:r>
              <a:rPr lang="en-US" sz="1800" dirty="0" smtClean="0"/>
              <a:t>On-screen keyboard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iPhones</a:t>
            </a:r>
            <a:r>
              <a:rPr lang="en-US" dirty="0" smtClean="0"/>
              <a:t> at a young 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sz="2600" dirty="0" smtClean="0"/>
              <a:t>Math</a:t>
            </a:r>
          </a:p>
          <a:p>
            <a:pPr lvl="1"/>
            <a:r>
              <a:rPr lang="en-US" sz="2200" dirty="0" smtClean="0"/>
              <a:t>Download math apps</a:t>
            </a:r>
          </a:p>
          <a:p>
            <a:r>
              <a:rPr lang="en-US" sz="2600" dirty="0" smtClean="0"/>
              <a:t>Voice Recording</a:t>
            </a:r>
          </a:p>
          <a:p>
            <a:pPr lvl="1"/>
            <a:r>
              <a:rPr lang="en-US" sz="1800" dirty="0" smtClean="0"/>
              <a:t>Singing</a:t>
            </a:r>
          </a:p>
          <a:p>
            <a:pPr lvl="1"/>
            <a:r>
              <a:rPr lang="en-US" sz="1800" dirty="0" smtClean="0"/>
              <a:t>Reading</a:t>
            </a:r>
          </a:p>
          <a:p>
            <a:r>
              <a:rPr lang="en-US" sz="2600" dirty="0" smtClean="0"/>
              <a:t>Camera &amp; Video</a:t>
            </a:r>
          </a:p>
          <a:p>
            <a:pPr lvl="1"/>
            <a:r>
              <a:rPr lang="en-US" sz="2200" dirty="0" smtClean="0"/>
              <a:t>Experimenting on their own</a:t>
            </a:r>
          </a:p>
          <a:p>
            <a:r>
              <a:rPr lang="en-US" sz="2600" dirty="0" smtClean="0"/>
              <a:t>Internet</a:t>
            </a:r>
          </a:p>
          <a:p>
            <a:pPr lvl="1"/>
            <a:r>
              <a:rPr lang="en-US" sz="2200" dirty="0" smtClean="0"/>
              <a:t>Play games</a:t>
            </a:r>
          </a:p>
          <a:p>
            <a:r>
              <a:rPr lang="en-US" sz="2600" dirty="0" smtClean="0"/>
              <a:t>Drawing &amp; Coloring</a:t>
            </a:r>
          </a:p>
          <a:p>
            <a:pPr lvl="1"/>
            <a:r>
              <a:rPr lang="en-US" sz="2200" dirty="0" smtClean="0"/>
              <a:t>Download apps</a:t>
            </a:r>
          </a:p>
          <a:p>
            <a:r>
              <a:rPr lang="en-US" sz="2600" dirty="0" smtClean="0"/>
              <a:t>Music</a:t>
            </a:r>
          </a:p>
          <a:p>
            <a:pPr lvl="1"/>
            <a:r>
              <a:rPr lang="en-US" sz="2200" dirty="0" smtClean="0"/>
              <a:t>Listen to their favorite songs</a:t>
            </a:r>
          </a:p>
          <a:p>
            <a:endParaRPr lang="en-US" dirty="0"/>
          </a:p>
        </p:txBody>
      </p:sp>
      <p:pic>
        <p:nvPicPr>
          <p:cNvPr id="4" name="Picture 2" descr="ipho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2133600"/>
            <a:ext cx="3041315" cy="34671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iPhone</a:t>
            </a:r>
            <a:r>
              <a:rPr lang="en-US" dirty="0" smtClean="0"/>
              <a:t> at a young 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Should 4-year-olds have an </a:t>
            </a:r>
            <a:r>
              <a:rPr lang="en-US" dirty="0" err="1" smtClean="0"/>
              <a:t>iPhone</a:t>
            </a:r>
            <a:r>
              <a:rPr lang="en-US" dirty="0" smtClean="0"/>
              <a:t>?</a:t>
            </a:r>
          </a:p>
          <a:p>
            <a:r>
              <a:rPr lang="en-US" dirty="0" smtClean="0"/>
              <a:t>Marc </a:t>
            </a:r>
            <a:r>
              <a:rPr lang="en-US" dirty="0" err="1" smtClean="0"/>
              <a:t>Prensky</a:t>
            </a:r>
            <a:r>
              <a:rPr lang="en-US" dirty="0" smtClean="0"/>
              <a:t> thinks they should</a:t>
            </a:r>
          </a:p>
          <a:p>
            <a:r>
              <a:rPr lang="en-US" dirty="0" smtClean="0"/>
              <a:t>Reasons: </a:t>
            </a:r>
          </a:p>
          <a:p>
            <a:pPr lvl="1"/>
            <a:r>
              <a:rPr lang="en-US" dirty="0" smtClean="0"/>
              <a:t>Why deprive them? </a:t>
            </a:r>
          </a:p>
          <a:p>
            <a:pPr lvl="1"/>
            <a:r>
              <a:rPr lang="en-US" dirty="0" smtClean="0"/>
              <a:t>May be used in classrooms in the future</a:t>
            </a:r>
          </a:p>
          <a:p>
            <a:pPr lvl="1"/>
            <a:r>
              <a:rPr lang="en-US" dirty="0" smtClean="0"/>
              <a:t>Makes learning fun!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Trends &amp;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American Children</a:t>
            </a:r>
          </a:p>
          <a:p>
            <a:pPr lvl="1"/>
            <a:r>
              <a:rPr lang="en-US" dirty="0" smtClean="0"/>
              <a:t>7.5 hours a day </a:t>
            </a:r>
          </a:p>
          <a:p>
            <a:pPr lvl="1"/>
            <a:r>
              <a:rPr lang="en-US" dirty="0" smtClean="0"/>
              <a:t>11 hours crammed</a:t>
            </a:r>
          </a:p>
          <a:p>
            <a:pPr lvl="2"/>
            <a:r>
              <a:rPr lang="en-US" dirty="0" smtClean="0"/>
              <a:t>Audio</a:t>
            </a:r>
          </a:p>
          <a:p>
            <a:pPr lvl="2"/>
            <a:r>
              <a:rPr lang="en-US" dirty="0" smtClean="0"/>
              <a:t>Video </a:t>
            </a:r>
          </a:p>
          <a:p>
            <a:pPr lvl="2"/>
            <a:r>
              <a:rPr lang="en-US" dirty="0" smtClean="0"/>
              <a:t>SMS</a:t>
            </a:r>
          </a:p>
          <a:p>
            <a:pPr lvl="2"/>
            <a:r>
              <a:rPr lang="en-US" dirty="0" smtClean="0"/>
              <a:t>Apps</a:t>
            </a:r>
          </a:p>
          <a:p>
            <a:r>
              <a:rPr lang="en-US" dirty="0" smtClean="0"/>
              <a:t>72% of all teens/88% of teen cell users text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099" name="Picture 3" descr="C:\Users\stephanie.j.conley\AppData\Local\Microsoft\Windows\Temporary Internet Files\Content.IE5\C0MFHQF4\MM900236251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1752600"/>
            <a:ext cx="2438400" cy="2259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 5 billion subscriptions</a:t>
            </a:r>
          </a:p>
          <a:p>
            <a:pPr lvl="1"/>
            <a:r>
              <a:rPr lang="en-US" dirty="0" smtClean="0"/>
              <a:t>75% of world’s population</a:t>
            </a:r>
          </a:p>
          <a:p>
            <a:r>
              <a:rPr lang="en-US" dirty="0" smtClean="0"/>
              <a:t>Technology to reach 50% of U.S. households</a:t>
            </a:r>
          </a:p>
          <a:p>
            <a:pPr lvl="1"/>
            <a:r>
              <a:rPr lang="en-US" dirty="0" smtClean="0"/>
              <a:t>56 years for the telephone</a:t>
            </a:r>
          </a:p>
          <a:p>
            <a:pPr lvl="1"/>
            <a:r>
              <a:rPr lang="en-US" dirty="0" smtClean="0"/>
              <a:t>20 years for the personal computer</a:t>
            </a:r>
          </a:p>
          <a:p>
            <a:pPr lvl="1"/>
            <a:r>
              <a:rPr lang="en-US" dirty="0" smtClean="0"/>
              <a:t>10 years for the internet</a:t>
            </a:r>
          </a:p>
          <a:p>
            <a:pPr lvl="1"/>
            <a:r>
              <a:rPr lang="en-US" dirty="0" smtClean="0"/>
              <a:t>9 years for the radio</a:t>
            </a:r>
          </a:p>
          <a:p>
            <a:pPr lvl="1"/>
            <a:r>
              <a:rPr lang="en-US" dirty="0" smtClean="0"/>
              <a:t>14 years for the mobile phone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Horizon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Mobile Technology in the Classroom</a:t>
            </a:r>
          </a:p>
          <a:p>
            <a:pPr lvl="1"/>
            <a:r>
              <a:rPr lang="en-US" dirty="0" smtClean="0"/>
              <a:t>Future</a:t>
            </a:r>
          </a:p>
          <a:p>
            <a:pPr lvl="1"/>
            <a:r>
              <a:rPr lang="en-US" dirty="0" err="1" smtClean="0"/>
              <a:t>iPads</a:t>
            </a:r>
            <a:endParaRPr lang="en-US" dirty="0" smtClean="0"/>
          </a:p>
          <a:p>
            <a:pPr lvl="1"/>
            <a:r>
              <a:rPr lang="en-US" dirty="0" smtClean="0"/>
              <a:t>Trends</a:t>
            </a:r>
          </a:p>
          <a:p>
            <a:pPr lvl="1"/>
            <a:r>
              <a:rPr lang="en-US" dirty="0" smtClean="0"/>
              <a:t>Statistics</a:t>
            </a:r>
          </a:p>
        </p:txBody>
      </p:sp>
      <p:pic>
        <p:nvPicPr>
          <p:cNvPr id="1026" name="Picture 2" descr="C:\Users\stephanie.j.conley\AppData\Local\Microsoft\Windows\Temporary Internet Files\Content.IE5\MQ0AO18U\MC900441329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3048000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Horizon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Sprint Mobile Learning in K-12 Education </a:t>
            </a:r>
          </a:p>
          <a:p>
            <a:pPr lvl="1"/>
            <a:r>
              <a:rPr lang="en-US" dirty="0" smtClean="0"/>
              <a:t>Efficient ways to use Sprint in the school system </a:t>
            </a:r>
          </a:p>
          <a:p>
            <a:pPr lvl="2"/>
            <a:r>
              <a:rPr lang="en-US" dirty="0" smtClean="0"/>
              <a:t>Student and bus tracking </a:t>
            </a:r>
          </a:p>
          <a:p>
            <a:pPr lvl="2"/>
            <a:r>
              <a:rPr lang="en-US" dirty="0" smtClean="0"/>
              <a:t>Severe weather alerts </a:t>
            </a:r>
          </a:p>
          <a:p>
            <a:pPr lvl="2"/>
            <a:r>
              <a:rPr lang="en-US" dirty="0" smtClean="0"/>
              <a:t>Wireless solutions for employees </a:t>
            </a:r>
          </a:p>
          <a:p>
            <a:pPr lvl="2"/>
            <a:r>
              <a:rPr lang="en-US" dirty="0" smtClean="0"/>
              <a:t>Emergency Preparedness </a:t>
            </a:r>
          </a:p>
          <a:p>
            <a:r>
              <a:rPr lang="en-US" dirty="0" smtClean="0"/>
              <a:t>Teaching with technology face off: PC’s against </a:t>
            </a:r>
            <a:r>
              <a:rPr lang="en-US" dirty="0" err="1" smtClean="0"/>
              <a:t>iPhones</a:t>
            </a:r>
            <a:endParaRPr lang="en-US" dirty="0" smtClean="0"/>
          </a:p>
          <a:p>
            <a:pPr lvl="1"/>
            <a:r>
              <a:rPr lang="en-US" dirty="0" smtClean="0"/>
              <a:t>Students with the </a:t>
            </a:r>
            <a:r>
              <a:rPr lang="en-US" dirty="0" err="1" smtClean="0"/>
              <a:t>iPhone</a:t>
            </a:r>
            <a:r>
              <a:rPr lang="en-US" dirty="0" smtClean="0"/>
              <a:t> are learning at more odd moments during the day</a:t>
            </a:r>
          </a:p>
          <a:p>
            <a:pPr lvl="1"/>
            <a:r>
              <a:rPr lang="en-US" dirty="0" smtClean="0"/>
              <a:t>The study showed that the students with </a:t>
            </a:r>
            <a:r>
              <a:rPr lang="en-US" dirty="0" err="1" smtClean="0"/>
              <a:t>iPhones</a:t>
            </a:r>
            <a:r>
              <a:rPr lang="en-US" dirty="0" smtClean="0"/>
              <a:t> spend more time studying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Horizon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International Children’s Digital Library (ICDL)</a:t>
            </a:r>
          </a:p>
          <a:p>
            <a:pPr lvl="1"/>
            <a:r>
              <a:rPr lang="en-US" dirty="0" smtClean="0"/>
              <a:t>Mission: support the world’s children in becoming effective members of the global community by making the best in children’s literature available online free of charge</a:t>
            </a:r>
          </a:p>
          <a:p>
            <a:pPr lvl="1"/>
            <a:r>
              <a:rPr lang="en-US" dirty="0" smtClean="0"/>
              <a:t>Two </a:t>
            </a:r>
            <a:r>
              <a:rPr lang="en-US" dirty="0" err="1" smtClean="0"/>
              <a:t>iPhone</a:t>
            </a:r>
            <a:r>
              <a:rPr lang="en-US" dirty="0" smtClean="0"/>
              <a:t> apps for reading &amp; creating books </a:t>
            </a:r>
          </a:p>
          <a:p>
            <a:r>
              <a:rPr lang="en-US" dirty="0" smtClean="0"/>
              <a:t>Handheld Learning Awards</a:t>
            </a:r>
          </a:p>
          <a:p>
            <a:pPr lvl="1"/>
            <a:r>
              <a:rPr lang="en-US" dirty="0" smtClean="0"/>
              <a:t>Given at the annual Handheld Learning Conference to Primary &amp; Secondary schools who have done innovative projects involving mobile devices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Blended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Blended learning refers to the use of multiple learning environments in conjunction with one another. In this case, </a:t>
            </a:r>
            <a:r>
              <a:rPr lang="en-US" dirty="0" err="1" smtClean="0"/>
              <a:t>Collaborize</a:t>
            </a:r>
            <a:r>
              <a:rPr lang="en-US" dirty="0" smtClean="0"/>
              <a:t> is an online learning forum aimed at complimenting traditional in-class instruction to achieve optimal engagement, comprehension and retention of information.</a:t>
            </a:r>
          </a:p>
          <a:p>
            <a:r>
              <a:rPr lang="en-US" dirty="0" smtClean="0">
                <a:hlinkClick r:id="rId3"/>
              </a:rPr>
              <a:t>http://wecollaborize.com/classroom.html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Relevance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Anytime, Anywhere</a:t>
            </a:r>
          </a:p>
          <a:p>
            <a:r>
              <a:rPr lang="en-US" dirty="0" smtClean="0"/>
              <a:t>Updating on the go</a:t>
            </a:r>
          </a:p>
          <a:p>
            <a:r>
              <a:rPr lang="en-US" dirty="0" smtClean="0"/>
              <a:t>Mobile Devices versus Desktop/Laptop</a:t>
            </a:r>
          </a:p>
          <a:p>
            <a:r>
              <a:rPr lang="en-US" dirty="0" smtClean="0"/>
              <a:t>Twitter as in-class discussion</a:t>
            </a:r>
          </a:p>
          <a:p>
            <a:r>
              <a:rPr lang="en-US" dirty="0" smtClean="0"/>
              <a:t>Pollanywhere.com</a:t>
            </a:r>
          </a:p>
          <a:p>
            <a:r>
              <a:rPr lang="en-US" dirty="0" smtClean="0"/>
              <a:t>Books</a:t>
            </a:r>
          </a:p>
        </p:txBody>
      </p:sp>
      <p:pic>
        <p:nvPicPr>
          <p:cNvPr id="2050" name="Picture 2" descr="C:\Users\stephanie.j.conley\AppData\Local\Microsoft\Windows\Temporary Internet Files\Content.IE5\MQ0AO18U\MC90043979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3657600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Mobiles Across the Curriculum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Geography</a:t>
            </a:r>
          </a:p>
          <a:p>
            <a:pPr lvl="1"/>
            <a:r>
              <a:rPr lang="en-US" dirty="0" smtClean="0"/>
              <a:t>Mobile Field Studies</a:t>
            </a:r>
          </a:p>
          <a:p>
            <a:r>
              <a:rPr lang="en-US" dirty="0" smtClean="0"/>
              <a:t>English</a:t>
            </a:r>
          </a:p>
          <a:p>
            <a:pPr lvl="1"/>
            <a:r>
              <a:rPr lang="en-US" dirty="0" smtClean="0"/>
              <a:t>Notes and Assignments</a:t>
            </a:r>
          </a:p>
          <a:p>
            <a:r>
              <a:rPr lang="en-US" dirty="0" smtClean="0"/>
              <a:t>Math</a:t>
            </a:r>
          </a:p>
          <a:p>
            <a:pPr lvl="1"/>
            <a:r>
              <a:rPr lang="en-US" dirty="0" smtClean="0"/>
              <a:t>Practice on the go</a:t>
            </a:r>
          </a:p>
          <a:p>
            <a:endParaRPr lang="en-US" dirty="0"/>
          </a:p>
        </p:txBody>
      </p:sp>
      <p:pic>
        <p:nvPicPr>
          <p:cNvPr id="3074" name="Picture 2" descr="C:\Users\stephanie.j.conley\AppData\Local\Microsoft\Windows\Temporary Internet Files\Content.IE5\5SS2KGO3\MC90023898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2309348"/>
            <a:ext cx="2286000" cy="31560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iPad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Laptop - VCSU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Lightweight</a:t>
            </a:r>
          </a:p>
          <a:p>
            <a:r>
              <a:rPr lang="en-US" dirty="0" smtClean="0"/>
              <a:t>$499</a:t>
            </a:r>
          </a:p>
          <a:p>
            <a:r>
              <a:rPr lang="en-US" dirty="0" smtClean="0"/>
              <a:t>Thin</a:t>
            </a:r>
          </a:p>
          <a:p>
            <a:r>
              <a:rPr lang="en-US" dirty="0" smtClean="0"/>
              <a:t>Small Touch Keyboard or USB attachable</a:t>
            </a:r>
          </a:p>
          <a:p>
            <a:r>
              <a:rPr lang="en-US" dirty="0" smtClean="0"/>
              <a:t>No Webcam </a:t>
            </a:r>
          </a:p>
          <a:p>
            <a:r>
              <a:rPr lang="en-US" dirty="0" smtClean="0"/>
              <a:t>Cannot Create Presentations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Heavy</a:t>
            </a:r>
          </a:p>
          <a:p>
            <a:r>
              <a:rPr lang="en-US" dirty="0" smtClean="0"/>
              <a:t>$2000 for a 2 year period</a:t>
            </a:r>
          </a:p>
          <a:p>
            <a:r>
              <a:rPr lang="en-US" dirty="0" smtClean="0"/>
              <a:t>Large Keyboard Attached</a:t>
            </a:r>
          </a:p>
          <a:p>
            <a:r>
              <a:rPr lang="en-US" dirty="0" smtClean="0"/>
              <a:t>Multiple Windows</a:t>
            </a:r>
          </a:p>
          <a:p>
            <a:r>
              <a:rPr lang="en-US" dirty="0" smtClean="0"/>
              <a:t>Several USB Ports</a:t>
            </a:r>
          </a:p>
          <a:p>
            <a:r>
              <a:rPr lang="en-US" dirty="0" smtClean="0"/>
              <a:t>Lower Battery Life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Phones in the Classroom (Marc </a:t>
            </a:r>
            <a:r>
              <a:rPr lang="en-US" dirty="0" err="1" smtClean="0"/>
              <a:t>Prensky’s</a:t>
            </a:r>
            <a:r>
              <a:rPr lang="en-US" dirty="0" smtClean="0"/>
              <a:t> What can you learn from a cell phone? Almost Anything!)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86000"/>
            <a:ext cx="8686800" cy="5257800"/>
          </a:xfrm>
        </p:spPr>
        <p:txBody>
          <a:bodyPr/>
          <a:lstStyle/>
          <a:p>
            <a:pPr lvl="1"/>
            <a:r>
              <a:rPr lang="en-US" dirty="0" smtClean="0"/>
              <a:t> One and a half billion people in the world own phones </a:t>
            </a:r>
          </a:p>
          <a:p>
            <a:pPr lvl="1"/>
            <a:r>
              <a:rPr lang="en-US" dirty="0" smtClean="0"/>
              <a:t>Phones these days have the computing power of a mid 1990’s PC while consuming one </a:t>
            </a:r>
            <a:r>
              <a:rPr lang="en-US" dirty="0" err="1" smtClean="0"/>
              <a:t>one</a:t>
            </a:r>
            <a:r>
              <a:rPr lang="en-US" dirty="0" smtClean="0"/>
              <a:t>-hundredth of the energy </a:t>
            </a:r>
          </a:p>
          <a:p>
            <a:pPr lvl="1"/>
            <a:r>
              <a:rPr lang="en-US" dirty="0" smtClean="0"/>
              <a:t>Even the simplest, voice-only phones have more complex and powerful chips than the 1969 on-board computer that landed a spaceship on the moon 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368</TotalTime>
  <Words>995</Words>
  <Application>Microsoft Office PowerPoint</Application>
  <PresentationFormat>On-screen Show (4:3)</PresentationFormat>
  <Paragraphs>169</Paragraphs>
  <Slides>18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Apex</vt:lpstr>
      <vt:lpstr>Mobiles</vt:lpstr>
      <vt:lpstr>Horizon Report</vt:lpstr>
      <vt:lpstr>Horizon Report</vt:lpstr>
      <vt:lpstr>Horizon Report</vt:lpstr>
      <vt:lpstr>Blended Learning</vt:lpstr>
      <vt:lpstr>Relevance</vt:lpstr>
      <vt:lpstr>Mobiles Across the Curriculum</vt:lpstr>
      <vt:lpstr>Comparison</vt:lpstr>
      <vt:lpstr>Phones in the Classroom (Marc Prensky’s What can you learn from a cell phone? Almost Anything!) </vt:lpstr>
      <vt:lpstr>Phones in the Classroom</vt:lpstr>
      <vt:lpstr>Phones in the Classroom</vt:lpstr>
      <vt:lpstr>Phones in the Classroom</vt:lpstr>
      <vt:lpstr>Phones in the Classroom </vt:lpstr>
      <vt:lpstr>iPhones at a young age</vt:lpstr>
      <vt:lpstr>iPhones at a young age</vt:lpstr>
      <vt:lpstr>iPhone at a young age</vt:lpstr>
      <vt:lpstr>Trends &amp; Statistics</vt:lpstr>
      <vt:lpstr>Continued…</vt:lpstr>
    </vt:vector>
  </TitlesOfParts>
  <Company>North Dakota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Mobiles</dc:title>
  <dc:creator>The School Of North Dakota State University</dc:creator>
  <cp:lastModifiedBy>default.user</cp:lastModifiedBy>
  <cp:revision>12</cp:revision>
  <dcterms:created xsi:type="dcterms:W3CDTF">2010-11-18T19:56:57Z</dcterms:created>
  <dcterms:modified xsi:type="dcterms:W3CDTF">2010-11-23T17:20:45Z</dcterms:modified>
</cp:coreProperties>
</file>