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79" r:id="rId2"/>
    <p:sldId id="275" r:id="rId3"/>
    <p:sldId id="276" r:id="rId4"/>
    <p:sldId id="277" r:id="rId5"/>
    <p:sldId id="278" r:id="rId6"/>
    <p:sldId id="267" r:id="rId7"/>
    <p:sldId id="268" r:id="rId8"/>
    <p:sldId id="269" r:id="rId9"/>
    <p:sldId id="270" r:id="rId10"/>
    <p:sldId id="271" r:id="rId11"/>
    <p:sldId id="272" r:id="rId12"/>
    <p:sldId id="273" r:id="rId13"/>
    <p:sldId id="274" r:id="rId14"/>
    <p:sldId id="256" r:id="rId15"/>
    <p:sldId id="260" r:id="rId16"/>
    <p:sldId id="259" r:id="rId17"/>
    <p:sldId id="263" r:id="rId18"/>
    <p:sldId id="261" r:id="rId19"/>
    <p:sldId id="264" r:id="rId20"/>
    <p:sldId id="265" r:id="rId2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276" autoAdjust="0"/>
    <p:restoredTop sz="94660"/>
  </p:normalViewPr>
  <p:slideViewPr>
    <p:cSldViewPr>
      <p:cViewPr varScale="1">
        <p:scale>
          <a:sx n="50" d="100"/>
          <a:sy n="50" d="100"/>
        </p:scale>
        <p:origin x="-108" y="-36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E011654F-8571-4228-9DB8-55FBDDFD5BDC}"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11654F-8571-4228-9DB8-55FBDDFD5BDC}"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11654F-8571-4228-9DB8-55FBDDFD5BDC}"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11654F-8571-4228-9DB8-55FBDDFD5BDC}"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11654F-8571-4228-9DB8-55FBDDFD5BDC}"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11654F-8571-4228-9DB8-55FBDDFD5BDC}"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011654F-8571-4228-9DB8-55FBDDFD5BDC}"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011654F-8571-4228-9DB8-55FBDDFD5BDC}"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011654F-8571-4228-9DB8-55FBDDFD5BDC}"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11654F-8571-4228-9DB8-55FBDDFD5BDC}"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ADFBA13A-8212-4AF4-B61C-B824D54220D4}" type="datetimeFigureOut">
              <a:rPr lang="en-US" smtClean="0"/>
              <a:pPr/>
              <a:t>11/23/2010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077200" y="6356350"/>
            <a:ext cx="609600" cy="365125"/>
          </a:xfrm>
        </p:spPr>
        <p:txBody>
          <a:bodyPr/>
          <a:lstStyle/>
          <a:p>
            <a:fld id="{E011654F-8571-4228-9DB8-55FBDDFD5BDC}" type="slidenum">
              <a:rPr lang="en-US" smtClean="0"/>
              <a:pPr/>
              <a:t>‹#›</a:t>
            </a:fld>
            <a:endParaRPr 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ADFBA13A-8212-4AF4-B61C-B824D54220D4}" type="datetimeFigureOut">
              <a:rPr lang="en-US" smtClean="0"/>
              <a:pPr/>
              <a:t>11/23/2010</a:t>
            </a:fld>
            <a:endParaRPr 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E011654F-8571-4228-9DB8-55FBDDFD5BDC}" type="slidenum">
              <a:rPr lang="en-US" smtClean="0"/>
              <a:pPr/>
              <a:t>‹#›</a:t>
            </a:fld>
            <a:endParaRPr 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Collaborative Environments</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Examples of k-12 Class </a:t>
            </a:r>
            <a:r>
              <a:rPr lang="en-US" dirty="0" err="1" smtClean="0"/>
              <a:t>Nings</a:t>
            </a:r>
            <a:endParaRPr lang="en-US" dirty="0"/>
          </a:p>
        </p:txBody>
      </p:sp>
      <p:sp>
        <p:nvSpPr>
          <p:cNvPr id="3" name="Content Placeholder 2"/>
          <p:cNvSpPr>
            <a:spLocks noGrp="1"/>
          </p:cNvSpPr>
          <p:nvPr>
            <p:ph idx="1"/>
          </p:nvPr>
        </p:nvSpPr>
        <p:spPr/>
        <p:txBody>
          <a:bodyPr/>
          <a:lstStyle/>
          <a:p>
            <a:r>
              <a:rPr lang="en-US" dirty="0" err="1" smtClean="0"/>
              <a:t>Ning</a:t>
            </a:r>
            <a:r>
              <a:rPr lang="en-US" dirty="0" smtClean="0"/>
              <a:t> is a social network.  On this site the topics of the social pages are organized by topic and location.  Sites like this allow people to browse and comment on other student’s and class’s pages.  This can be done internationally or within the same state.</a:t>
            </a:r>
          </a:p>
          <a:p>
            <a:endParaRPr lang="en-US" dirty="0" smtClean="0"/>
          </a:p>
          <a:p>
            <a:endParaRPr lang="en-US" dirty="0" smtClean="0"/>
          </a:p>
          <a:p>
            <a:r>
              <a:rPr lang="en-US" b="1" i="1" dirty="0" smtClean="0"/>
              <a:t>http://angelacunningham.wordpress.com/2009/07/14/examples-of-class-nings/</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Flat Classroom Project</a:t>
            </a:r>
            <a:endParaRPr lang="en-US" dirty="0"/>
          </a:p>
        </p:txBody>
      </p:sp>
      <p:sp>
        <p:nvSpPr>
          <p:cNvPr id="3" name="Content Placeholder 2"/>
          <p:cNvSpPr>
            <a:spLocks noGrp="1"/>
          </p:cNvSpPr>
          <p:nvPr>
            <p:ph idx="1"/>
          </p:nvPr>
        </p:nvSpPr>
        <p:spPr/>
        <p:txBody>
          <a:bodyPr/>
          <a:lstStyle/>
          <a:p>
            <a:r>
              <a:rPr lang="en-US" dirty="0" smtClean="0"/>
              <a:t>This is a project started by countries teaming up to work with research and the production of meaningful multimedia.</a:t>
            </a:r>
          </a:p>
          <a:p>
            <a:r>
              <a:rPr lang="en-US" dirty="0" smtClean="0"/>
              <a:t>Provides templates, tools and advice from other schools on joint projects.</a:t>
            </a:r>
          </a:p>
          <a:p>
            <a:endParaRPr lang="en-US" dirty="0" smtClean="0"/>
          </a:p>
          <a:p>
            <a:endParaRPr lang="en-US" dirty="0" smtClean="0"/>
          </a:p>
          <a:p>
            <a:r>
              <a:rPr lang="en-US" b="1" i="1" dirty="0" smtClean="0"/>
              <a:t>http://flatclassroomproject.ning.com/</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Kites Around the World</a:t>
            </a:r>
            <a:endParaRPr lang="en-US" dirty="0"/>
          </a:p>
        </p:txBody>
      </p:sp>
      <p:sp>
        <p:nvSpPr>
          <p:cNvPr id="3" name="Content Placeholder 2"/>
          <p:cNvSpPr>
            <a:spLocks noGrp="1"/>
          </p:cNvSpPr>
          <p:nvPr>
            <p:ph idx="1"/>
          </p:nvPr>
        </p:nvSpPr>
        <p:spPr/>
        <p:txBody>
          <a:bodyPr/>
          <a:lstStyle/>
          <a:p>
            <a:r>
              <a:rPr lang="en-US" dirty="0" smtClean="0"/>
              <a:t>Students around the world learn about themselves and others as they share kite traditions.</a:t>
            </a:r>
          </a:p>
          <a:p>
            <a:r>
              <a:rPr lang="en-US" dirty="0" smtClean="0"/>
              <a:t>They share designs, tips, experiences, ideas etc. dealing with kites.</a:t>
            </a:r>
          </a:p>
          <a:p>
            <a:endParaRPr lang="en-US" dirty="0" smtClean="0"/>
          </a:p>
          <a:p>
            <a:endParaRPr lang="en-US" dirty="0" smtClean="0"/>
          </a:p>
          <a:p>
            <a:r>
              <a:rPr lang="en-US" b="1" i="1" dirty="0" smtClean="0"/>
              <a:t>http://globalkites.wikispaces.com/</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Solar Navigations Wiki</a:t>
            </a:r>
            <a:endParaRPr lang="en-US" dirty="0"/>
          </a:p>
        </p:txBody>
      </p:sp>
      <p:sp>
        <p:nvSpPr>
          <p:cNvPr id="3" name="Content Placeholder 2"/>
          <p:cNvSpPr>
            <a:spLocks noGrp="1"/>
          </p:cNvSpPr>
          <p:nvPr>
            <p:ph idx="1"/>
          </p:nvPr>
        </p:nvSpPr>
        <p:spPr/>
        <p:txBody>
          <a:bodyPr>
            <a:normAutofit/>
          </a:bodyPr>
          <a:lstStyle/>
          <a:p>
            <a:r>
              <a:rPr lang="en-US" dirty="0" smtClean="0"/>
              <a:t>Objective is to have a pair of students from one class collaborate with a few other students somewhere else to create a webpage describing a solar system body.</a:t>
            </a:r>
          </a:p>
          <a:p>
            <a:r>
              <a:rPr lang="en-US" dirty="0" smtClean="0"/>
              <a:t>They are only able to make changes on their website and create a discussion board on their changes.  They must work as a group to produce the final project.  Then they will be judged.</a:t>
            </a:r>
            <a:br>
              <a:rPr lang="en-US" dirty="0" smtClean="0"/>
            </a:br>
            <a:endParaRPr lang="en-US" dirty="0" smtClean="0"/>
          </a:p>
          <a:p>
            <a:r>
              <a:rPr lang="en-US" b="1" i="1" dirty="0" smtClean="0"/>
              <a:t>http://solar6voyages.wikispaces.com/</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Further Reading</a:t>
            </a:r>
            <a:endParaRPr lang="en-US" dirty="0"/>
          </a:p>
        </p:txBody>
      </p:sp>
      <p:sp>
        <p:nvSpPr>
          <p:cNvPr id="3" name="Subtitle 2"/>
          <p:cNvSpPr>
            <a:spLocks noGrp="1"/>
          </p:cNvSpPr>
          <p:nvPr>
            <p:ph idx="1"/>
          </p:nvPr>
        </p:nvSpPr>
        <p:spPr/>
        <p:txBody>
          <a:bodyPr/>
          <a:lstStyle/>
          <a:p>
            <a:r>
              <a:rPr lang="en-US" dirty="0" smtClean="0"/>
              <a:t>Here are some more resources if you haven’t learned enough about collaborative environments </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txBox="1">
            <a:spLocks/>
          </p:cNvSpPr>
          <p:nvPr/>
        </p:nvSpPr>
        <p:spPr>
          <a:xfrm>
            <a:off x="457200" y="1600200"/>
            <a:ext cx="8229600" cy="4525963"/>
          </a:xfrm>
          <a:prstGeom prst="rect">
            <a:avLst/>
          </a:prstGeom>
        </p:spPr>
        <p:txBody>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This website shares information on a survey about a new type of learner.</a:t>
            </a:r>
            <a:br>
              <a:rPr kumimoji="0" lang="en-US" sz="3200" b="0" i="0" u="none" strike="noStrike" kern="1200" cap="none" spc="0" normalizeH="0" baseline="0" noProof="0" dirty="0" smtClean="0">
                <a:ln>
                  <a:noFill/>
                </a:ln>
                <a:solidFill>
                  <a:schemeClr val="tx1"/>
                </a:solidFill>
                <a:effectLst/>
                <a:uLnTx/>
                <a:uFillTx/>
                <a:latin typeface="+mn-lt"/>
                <a:ea typeface="+mn-ea"/>
                <a:cs typeface="+mn-cs"/>
              </a:rPr>
            </a:br>
            <a:r>
              <a:rPr kumimoji="0" lang="en-US" sz="3200" b="0" i="0" u="none" strike="noStrike" kern="1200" cap="none" spc="0" normalizeH="0" baseline="0" noProof="0" dirty="0" smtClean="0">
                <a:ln>
                  <a:noFill/>
                </a:ln>
                <a:solidFill>
                  <a:schemeClr val="accent6">
                    <a:lumMod val="75000"/>
                  </a:schemeClr>
                </a:solidFill>
                <a:effectLst/>
                <a:uLnTx/>
                <a:uFillTx/>
                <a:latin typeface="+mn-lt"/>
                <a:ea typeface="+mn-ea"/>
                <a:cs typeface="+mn-cs"/>
              </a:rPr>
              <a:t>“Free Agent Learner”</a:t>
            </a:r>
          </a:p>
          <a:p>
            <a:pPr marL="342900" marR="0" lvl="0" indent="-342900" algn="l" defTabSz="914400" rtl="0" eaLnBrk="1" fontAlgn="auto" latinLnBrk="0" hangingPunct="1">
              <a:lnSpc>
                <a:spcPct val="100000"/>
              </a:lnSpc>
              <a:spcBef>
                <a:spcPct val="20000"/>
              </a:spcBef>
              <a:spcAft>
                <a:spcPts val="0"/>
              </a:spcAft>
              <a:buClrTx/>
              <a:buSzTx/>
              <a:tabLst/>
              <a:defRPr/>
            </a:pPr>
            <a:endParaRPr kumimoji="0" lang="en-US" sz="3200" b="0" i="0" u="none" strike="noStrike" kern="1200" cap="none" spc="0" normalizeH="0" baseline="0" noProof="0" dirty="0" smtClean="0">
              <a:ln>
                <a:noFill/>
              </a:ln>
              <a:solidFill>
                <a:schemeClr val="accent6">
                  <a:lumMod val="75000"/>
                </a:schemeClr>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A “Free Agent Learner” takes the responsibility of education in their own hands and uses technology tools to create their own personal learning experience </a:t>
            </a:r>
          </a:p>
        </p:txBody>
      </p:sp>
      <p:sp>
        <p:nvSpPr>
          <p:cNvPr id="4" name="Title 1"/>
          <p:cNvSpPr txBox="1">
            <a:spLocks/>
          </p:cNvSpPr>
          <p:nvPr/>
        </p:nvSpPr>
        <p:spPr>
          <a:xfrm>
            <a:off x="533400" y="304800"/>
            <a:ext cx="8229600" cy="1143000"/>
          </a:xfrm>
          <a:prstGeom prst="rect">
            <a:avLst/>
          </a:prstGeom>
        </p:spPr>
        <p:txBody>
          <a:bodyPr>
            <a:normAutofit/>
          </a:bodyPr>
          <a:lstStyle/>
          <a:p>
            <a:pPr marL="0" marR="0" lvl="0" indent="0" algn="ctr" defTabSz="914400" rtl="0" eaLnBrk="1" fontAlgn="auto" latinLnBrk="0" hangingPunct="1">
              <a:lnSpc>
                <a:spcPct val="100000"/>
              </a:lnSpc>
              <a:spcBef>
                <a:spcPct val="0"/>
              </a:spcBef>
              <a:spcAft>
                <a:spcPts val="0"/>
              </a:spcAft>
              <a:buClrTx/>
              <a:buSzTx/>
              <a:buFontTx/>
              <a:buNone/>
              <a:tabLst/>
              <a:defRPr/>
            </a:pPr>
            <a:r>
              <a:rPr kumimoji="0" lang="en-US" sz="2500" b="0" i="0" u="none" strike="noStrike" kern="1200" cap="none" spc="0" normalizeH="0" baseline="0" noProof="0" dirty="0" smtClean="0">
                <a:ln>
                  <a:noFill/>
                </a:ln>
                <a:solidFill>
                  <a:schemeClr val="tx1"/>
                </a:solidFill>
                <a:effectLst/>
                <a:uLnTx/>
                <a:uFillTx/>
                <a:latin typeface="+mj-lt"/>
                <a:ea typeface="+mj-ea"/>
                <a:cs typeface="+mj-cs"/>
              </a:rPr>
              <a:t>http://www.eschoolnews.com/2010/03/16/digital-access-collaboration-a-must-for-students/</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This is a paper that gives an overview about the importance of collaborative environments.</a:t>
            </a:r>
          </a:p>
          <a:p>
            <a:pPr>
              <a:buNone/>
            </a:pPr>
            <a:endParaRPr lang="en-US" dirty="0" smtClean="0"/>
          </a:p>
          <a:p>
            <a:r>
              <a:rPr lang="en-US" dirty="0" smtClean="0"/>
              <a:t>It also states their value in the K-12 education system. </a:t>
            </a:r>
            <a:endParaRPr lang="en-US" dirty="0"/>
          </a:p>
        </p:txBody>
      </p:sp>
      <p:sp>
        <p:nvSpPr>
          <p:cNvPr id="4" name="Title 1"/>
          <p:cNvSpPr txBox="1">
            <a:spLocks/>
          </p:cNvSpPr>
          <p:nvPr/>
        </p:nvSpPr>
        <p:spPr>
          <a:xfrm>
            <a:off x="457200" y="457200"/>
            <a:ext cx="8229600" cy="1143000"/>
          </a:xfrm>
          <a:prstGeom prst="rect">
            <a:avLst/>
          </a:prstGeom>
        </p:spPr>
        <p:txBody>
          <a:bodyPr>
            <a:normAutofit/>
          </a:bodyPr>
          <a:lstStyle/>
          <a:p>
            <a:pPr lvl="0" algn="ctr">
              <a:spcBef>
                <a:spcPct val="0"/>
              </a:spcBef>
            </a:pPr>
            <a:r>
              <a:rPr lang="en-US" sz="2500" dirty="0">
                <a:latin typeface="+mj-lt"/>
                <a:ea typeface="+mj-ea"/>
                <a:cs typeface="+mj-cs"/>
              </a:rPr>
              <a:t>http://audio.edtechlive.com/lc/EducationalSocialNetworkingWhitepaper.pdf</a:t>
            </a:r>
            <a:endParaRPr kumimoji="0" lang="en-US" sz="2500" b="0" i="0" u="none" strike="noStrike" kern="120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Howard </a:t>
            </a:r>
            <a:r>
              <a:rPr lang="en-US" dirty="0" err="1" smtClean="0"/>
              <a:t>Rheinldgold</a:t>
            </a:r>
            <a:r>
              <a:rPr lang="en-US" dirty="0" smtClean="0"/>
              <a:t> discuses the emerging world of collaboration.</a:t>
            </a:r>
            <a:endParaRPr lang="en-US" dirty="0"/>
          </a:p>
        </p:txBody>
      </p:sp>
      <p:sp>
        <p:nvSpPr>
          <p:cNvPr id="4" name="Title 1"/>
          <p:cNvSpPr txBox="1">
            <a:spLocks/>
          </p:cNvSpPr>
          <p:nvPr/>
        </p:nvSpPr>
        <p:spPr>
          <a:xfrm>
            <a:off x="533400" y="228600"/>
            <a:ext cx="8229600" cy="1143000"/>
          </a:xfrm>
          <a:prstGeom prst="rect">
            <a:avLst/>
          </a:prstGeom>
        </p:spPr>
        <p:txBody>
          <a:bodyPr vert="horz" lIns="91440" tIns="45720" rIns="91440" bIns="45720" rtlCol="0" anchor="ctr">
            <a:normAutofit/>
          </a:bodyPr>
          <a:lstStyle/>
          <a:p>
            <a:pPr marL="0" marR="0" lvl="0" indent="0" algn="ctr" defTabSz="914400" rtl="0" eaLnBrk="1" fontAlgn="auto" latinLnBrk="0" hangingPunct="1">
              <a:lnSpc>
                <a:spcPct val="100000"/>
              </a:lnSpc>
              <a:spcBef>
                <a:spcPct val="0"/>
              </a:spcBef>
              <a:spcAft>
                <a:spcPts val="0"/>
              </a:spcAft>
              <a:buClrTx/>
              <a:buSzTx/>
              <a:buFontTx/>
              <a:buNone/>
              <a:tabLst/>
              <a:defRPr/>
            </a:pPr>
            <a:r>
              <a:rPr kumimoji="0" lang="en-US" sz="2500" b="0" i="0" u="none" strike="noStrike" kern="1200" cap="none" spc="0" normalizeH="0" baseline="0" noProof="0" dirty="0" smtClean="0">
                <a:ln>
                  <a:noFill/>
                </a:ln>
                <a:solidFill>
                  <a:schemeClr val="tx1"/>
                </a:solidFill>
                <a:effectLst/>
                <a:uLnTx/>
                <a:uFillTx/>
                <a:latin typeface="+mj-lt"/>
                <a:ea typeface="+mj-ea"/>
                <a:cs typeface="+mj-cs"/>
              </a:rPr>
              <a:t>http://www.ted.com/talks/howard_rheingold_on_collaboration.html</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This is a report that discusses how collaboration environment can be implemented in schools.</a:t>
            </a:r>
          </a:p>
          <a:p>
            <a:pPr>
              <a:buNone/>
            </a:pPr>
            <a:endParaRPr lang="en-US" dirty="0" smtClean="0"/>
          </a:p>
          <a:p>
            <a:r>
              <a:rPr lang="en-US" dirty="0" smtClean="0"/>
              <a:t>Also covers the impacts they can have when integrated into the already existing systems. </a:t>
            </a:r>
            <a:endParaRPr lang="en-US" dirty="0"/>
          </a:p>
        </p:txBody>
      </p:sp>
      <p:sp>
        <p:nvSpPr>
          <p:cNvPr id="5" name="Title 1"/>
          <p:cNvSpPr txBox="1">
            <a:spLocks/>
          </p:cNvSpPr>
          <p:nvPr/>
        </p:nvSpPr>
        <p:spPr>
          <a:xfrm>
            <a:off x="533400" y="228600"/>
            <a:ext cx="8229600" cy="1143000"/>
          </a:xfrm>
          <a:prstGeom prst="rect">
            <a:avLst/>
          </a:prstGeom>
        </p:spPr>
        <p:txBody>
          <a:bodyPr vert="horz" lIns="91440" tIns="45720" rIns="91440" bIns="45720" rtlCol="0" anchor="ctr">
            <a:normAutofit fontScale="97500"/>
          </a:bodyPr>
          <a:lstStyle/>
          <a:p>
            <a:pPr lvl="0" algn="ctr">
              <a:spcBef>
                <a:spcPct val="0"/>
              </a:spcBef>
            </a:pPr>
            <a:r>
              <a:rPr lang="en-US" sz="2500" dirty="0">
                <a:latin typeface="+mj-lt"/>
                <a:ea typeface="+mj-ea"/>
                <a:cs typeface="+mj-cs"/>
              </a:rPr>
              <a:t>http://www.cisco.com/web/about/citizenship/socio-economic/docs/Metiri_Classroom_Collaboration_Research.pdf</a:t>
            </a:r>
            <a:endParaRPr kumimoji="0" lang="en-US" sz="2500" b="0" i="0" u="none" strike="noStrike" kern="1200" cap="none" spc="0" normalizeH="0" baseline="0" noProof="0" dirty="0" smtClean="0">
              <a:ln>
                <a:noFill/>
              </a:ln>
              <a:solidFill>
                <a:schemeClr val="tx1"/>
              </a:solidFill>
              <a:effectLst/>
              <a:uLnTx/>
              <a:uFillTx/>
              <a:latin typeface="+mj-lt"/>
              <a:ea typeface="+mj-ea"/>
              <a:cs typeface="+mj-cs"/>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1143000"/>
          </a:xfrm>
        </p:spPr>
        <p:txBody>
          <a:bodyPr>
            <a:normAutofit fontScale="90000"/>
          </a:bodyPr>
          <a:lstStyle/>
          <a:p>
            <a:r>
              <a:rPr lang="en-US" sz="2500" dirty="0" smtClean="0"/>
              <a:t>http://transliteracies.english.ucsb.edu/post/research-project/research-clearinghouse-individual/research-reports/jazz-as-an-extended-metaphor-for-social-computing</a:t>
            </a:r>
            <a:endParaRPr lang="en-US" sz="2500" dirty="0"/>
          </a:p>
        </p:txBody>
      </p:sp>
      <p:sp>
        <p:nvSpPr>
          <p:cNvPr id="3" name="Content Placeholder 2"/>
          <p:cNvSpPr>
            <a:spLocks noGrp="1"/>
          </p:cNvSpPr>
          <p:nvPr>
            <p:ph idx="1"/>
          </p:nvPr>
        </p:nvSpPr>
        <p:spPr/>
        <p:txBody>
          <a:bodyPr/>
          <a:lstStyle/>
          <a:p>
            <a:r>
              <a:rPr lang="en-US" dirty="0" smtClean="0"/>
              <a:t>This is an unusual study that looks at social computing and jazz.</a:t>
            </a:r>
          </a:p>
          <a:p>
            <a:pPr>
              <a:buNone/>
            </a:pPr>
            <a:endParaRPr lang="en-US" dirty="0" smtClean="0"/>
          </a:p>
          <a:p>
            <a:r>
              <a:rPr lang="en-US" dirty="0" smtClean="0"/>
              <a:t>It finds some surprising similarities between the two of them. </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Overview</a:t>
            </a:r>
            <a:endParaRPr lang="en-US" dirty="0"/>
          </a:p>
        </p:txBody>
      </p:sp>
      <p:sp>
        <p:nvSpPr>
          <p:cNvPr id="5" name="Content Placeholder 4"/>
          <p:cNvSpPr>
            <a:spLocks noGrp="1"/>
          </p:cNvSpPr>
          <p:nvPr>
            <p:ph idx="1"/>
          </p:nvPr>
        </p:nvSpPr>
        <p:spPr/>
        <p:txBody>
          <a:bodyPr/>
          <a:lstStyle/>
          <a:p>
            <a:r>
              <a:rPr lang="en-US" dirty="0" smtClean="0"/>
              <a:t>Collaborative environments are online spaces that focus on being able to work together in groups, regardless of where the participants might be</a:t>
            </a:r>
          </a:p>
          <a:p>
            <a:r>
              <a:rPr lang="en-US" dirty="0" smtClean="0"/>
              <a:t>In other words, people around the world are able to communicate and work together!</a:t>
            </a: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1143000"/>
          </a:xfrm>
        </p:spPr>
        <p:txBody>
          <a:bodyPr>
            <a:normAutofit/>
          </a:bodyPr>
          <a:lstStyle/>
          <a:p>
            <a:r>
              <a:rPr lang="en-US" sz="2500" dirty="0" smtClean="0"/>
              <a:t>http://www.delicious.com/tag/hzk10+collabspaces</a:t>
            </a:r>
            <a:endParaRPr lang="en-US" sz="2500" dirty="0"/>
          </a:p>
        </p:txBody>
      </p:sp>
      <p:sp>
        <p:nvSpPr>
          <p:cNvPr id="3" name="Content Placeholder 2"/>
          <p:cNvSpPr>
            <a:spLocks noGrp="1"/>
          </p:cNvSpPr>
          <p:nvPr>
            <p:ph idx="1"/>
          </p:nvPr>
        </p:nvSpPr>
        <p:spPr/>
        <p:txBody>
          <a:bodyPr/>
          <a:lstStyle/>
          <a:p>
            <a:r>
              <a:rPr lang="en-US" dirty="0" smtClean="0"/>
              <a:t>This link will bring you to a site for additional information. </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t>There are websites that are helpful for everyone, from the technologically advanced to beginners</a:t>
            </a:r>
          </a:p>
          <a:p>
            <a:r>
              <a:rPr lang="en-US" dirty="0" smtClean="0"/>
              <a:t>Students can use sites to create multimedia projects</a:t>
            </a:r>
          </a:p>
          <a:p>
            <a:r>
              <a:rPr lang="en-US" dirty="0" smtClean="0"/>
              <a:t>Sites include </a:t>
            </a:r>
            <a:r>
              <a:rPr lang="en-US" dirty="0" err="1" smtClean="0"/>
              <a:t>Moodle</a:t>
            </a:r>
            <a:r>
              <a:rPr lang="en-US" dirty="0" smtClean="0"/>
              <a:t>, </a:t>
            </a:r>
            <a:r>
              <a:rPr lang="en-US" dirty="0" err="1" smtClean="0"/>
              <a:t>Ning</a:t>
            </a:r>
            <a:r>
              <a:rPr lang="en-US" dirty="0" smtClean="0"/>
              <a:t>, </a:t>
            </a:r>
            <a:r>
              <a:rPr lang="en-US" dirty="0" err="1" smtClean="0"/>
              <a:t>PageFlakes</a:t>
            </a:r>
            <a:r>
              <a:rPr lang="en-US" dirty="0" smtClean="0"/>
              <a:t>, wikis, and Google Docs. </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95400"/>
            <a:ext cx="8229600" cy="1143000"/>
          </a:xfrm>
        </p:spPr>
        <p:txBody>
          <a:bodyPr>
            <a:normAutofit fontScale="90000"/>
          </a:bodyPr>
          <a:lstStyle/>
          <a:p>
            <a:r>
              <a:rPr lang="en-US" b="1" dirty="0" smtClean="0"/>
              <a:t>Relevance for Teaching, Learning, or Creative Expression</a:t>
            </a:r>
            <a:r>
              <a:rPr lang="en-US" dirty="0" smtClean="0"/>
              <a:t/>
            </a:r>
            <a:br>
              <a:rPr lang="en-US" dirty="0" smtClean="0"/>
            </a:br>
            <a:endParaRPr lang="en-US" dirty="0"/>
          </a:p>
        </p:txBody>
      </p:sp>
      <p:sp>
        <p:nvSpPr>
          <p:cNvPr id="3" name="Content Placeholder 2"/>
          <p:cNvSpPr>
            <a:spLocks noGrp="1"/>
          </p:cNvSpPr>
          <p:nvPr>
            <p:ph idx="1"/>
          </p:nvPr>
        </p:nvSpPr>
        <p:spPr/>
        <p:txBody>
          <a:bodyPr/>
          <a:lstStyle/>
          <a:p>
            <a:pPr lvl="0"/>
            <a:r>
              <a:rPr lang="en-US" sz="2800" dirty="0" smtClean="0"/>
              <a:t>High value placed on collaboration in the workplace</a:t>
            </a:r>
            <a:endParaRPr lang="en-US" sz="2400" dirty="0" smtClean="0"/>
          </a:p>
          <a:p>
            <a:pPr lvl="0"/>
            <a:r>
              <a:rPr lang="en-US" sz="2800" dirty="0" smtClean="0"/>
              <a:t>Teachers finding online tools are helpful for collaboration</a:t>
            </a:r>
            <a:endParaRPr lang="en-US" sz="2400" dirty="0" smtClean="0"/>
          </a:p>
          <a:p>
            <a:pPr lvl="1"/>
            <a:r>
              <a:rPr lang="en-US" dirty="0" smtClean="0"/>
              <a:t>For both colleagues and students</a:t>
            </a:r>
            <a:endParaRPr lang="en-US" sz="2000" dirty="0" smtClean="0"/>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Systems built for K-12 use include:</a:t>
            </a:r>
            <a:r>
              <a:rPr lang="en-US" dirty="0" smtClean="0"/>
              <a:t/>
            </a:r>
            <a:br>
              <a:rPr lang="en-US" dirty="0" smtClean="0"/>
            </a:br>
            <a:endParaRPr lang="en-US" dirty="0"/>
          </a:p>
        </p:txBody>
      </p:sp>
      <p:sp>
        <p:nvSpPr>
          <p:cNvPr id="3" name="Content Placeholder 2"/>
          <p:cNvSpPr>
            <a:spLocks noGrp="1"/>
          </p:cNvSpPr>
          <p:nvPr>
            <p:ph idx="1"/>
          </p:nvPr>
        </p:nvSpPr>
        <p:spPr/>
        <p:txBody>
          <a:bodyPr/>
          <a:lstStyle/>
          <a:p>
            <a:pPr lvl="0"/>
            <a:r>
              <a:rPr lang="en-US" dirty="0" smtClean="0"/>
              <a:t>Scheduling</a:t>
            </a:r>
          </a:p>
          <a:p>
            <a:pPr lvl="0"/>
            <a:r>
              <a:rPr lang="en-US" dirty="0" smtClean="0"/>
              <a:t>Grading</a:t>
            </a:r>
          </a:p>
          <a:p>
            <a:pPr lvl="0"/>
            <a:r>
              <a:rPr lang="en-US" dirty="0" smtClean="0"/>
              <a:t>Communication</a:t>
            </a:r>
          </a:p>
          <a:p>
            <a:pPr lvl="0"/>
            <a:r>
              <a:rPr lang="en-US" dirty="0" smtClean="0"/>
              <a:t>Social networking (a handful)</a:t>
            </a:r>
          </a:p>
          <a:p>
            <a:pPr lvl="0"/>
            <a:r>
              <a:rPr lang="en-US" dirty="0" smtClean="0"/>
              <a:t>Other classroom tasks</a:t>
            </a:r>
          </a:p>
          <a:p>
            <a:endParaRPr lang="en-US" dirty="0"/>
          </a:p>
        </p:txBody>
      </p:sp>
      <p:sp>
        <p:nvSpPr>
          <p:cNvPr id="4" name="Title 1"/>
          <p:cNvSpPr txBox="1">
            <a:spLocks/>
          </p:cNvSpPr>
          <p:nvPr/>
        </p:nvSpPr>
        <p:spPr>
          <a:xfrm>
            <a:off x="457200" y="4876800"/>
            <a:ext cx="8305800" cy="1143000"/>
          </a:xfrm>
          <a:prstGeom prst="rect">
            <a:avLst/>
          </a:prstGeom>
        </p:spPr>
        <p:txBody>
          <a:bodyPr vert="horz" lIns="0" rIns="0" bIns="0" anchor="b">
            <a:normAutofit fontScale="60000" lnSpcReduction="20000"/>
          </a:bodyPr>
          <a:lstStyle/>
          <a:p>
            <a:pPr marL="0" marR="0" lvl="0" indent="0" algn="l" defTabSz="914400" rtl="0" eaLnBrk="1" fontAlgn="auto" latinLnBrk="0" hangingPunct="1">
              <a:lnSpc>
                <a:spcPct val="100000"/>
              </a:lnSpc>
              <a:spcBef>
                <a:spcPct val="0"/>
              </a:spcBef>
              <a:spcAft>
                <a:spcPts val="0"/>
              </a:spcAft>
              <a:buClrTx/>
              <a:buSzTx/>
              <a:buFontTx/>
              <a:buNone/>
              <a:tabLst/>
              <a:defRPr/>
            </a:pPr>
            <a:r>
              <a:rPr kumimoji="0" lang="en-US" sz="5000" b="1" i="0" u="none" strike="noStrike" kern="1200" cap="none" spc="0" normalizeH="0" baseline="0" noProof="0" smtClean="0">
                <a:ln>
                  <a:noFill/>
                </a:ln>
                <a:solidFill>
                  <a:schemeClr val="tx2"/>
                </a:solidFill>
                <a:effectLst/>
                <a:uLnTx/>
                <a:uFillTx/>
                <a:latin typeface="+mj-lt"/>
                <a:ea typeface="+mj-ea"/>
                <a:cs typeface="+mj-cs"/>
              </a:rPr>
              <a:t>Class and group projects can easily be assembled and completed through online collaboration.</a:t>
            </a:r>
            <a:endParaRPr kumimoji="0" lang="en-US" sz="5000" b="0" i="0" u="none" strike="noStrike" kern="1200" cap="none" spc="0" normalizeH="0" baseline="0" noProof="0" dirty="0">
              <a:ln>
                <a:noFill/>
              </a:ln>
              <a:solidFill>
                <a:schemeClr val="tx2"/>
              </a:solidFill>
              <a:effectLst/>
              <a:uLnTx/>
              <a:uFillTx/>
              <a:latin typeface="+mj-lt"/>
              <a:ea typeface="+mj-ea"/>
              <a:cs typeface="+mj-cs"/>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1143000"/>
            <a:ext cx="8305800" cy="1143000"/>
          </a:xfrm>
        </p:spPr>
        <p:txBody>
          <a:bodyPr>
            <a:normAutofit fontScale="90000"/>
          </a:bodyPr>
          <a:lstStyle/>
          <a:p>
            <a:r>
              <a:rPr lang="en-US" dirty="0" smtClean="0"/>
              <a:t>Collaborative Environments in Practice</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Backchannel with </a:t>
            </a:r>
            <a:r>
              <a:rPr lang="en-US" dirty="0" err="1" smtClean="0"/>
              <a:t>Etherpad</a:t>
            </a:r>
            <a:endParaRPr lang="en-US" dirty="0"/>
          </a:p>
        </p:txBody>
      </p:sp>
      <p:sp>
        <p:nvSpPr>
          <p:cNvPr id="3" name="Content Placeholder 2"/>
          <p:cNvSpPr>
            <a:spLocks noGrp="1"/>
          </p:cNvSpPr>
          <p:nvPr>
            <p:ph idx="1"/>
          </p:nvPr>
        </p:nvSpPr>
        <p:spPr/>
        <p:txBody>
          <a:bodyPr>
            <a:normAutofit/>
          </a:bodyPr>
          <a:lstStyle/>
          <a:p>
            <a:r>
              <a:rPr lang="en-US" dirty="0" smtClean="0"/>
              <a:t>This is an online chat system that allows a document to be opened on the left side of the screen and a chat on the right side.  Each person has their own color so you can distinguish who is who.</a:t>
            </a:r>
          </a:p>
          <a:p>
            <a:r>
              <a:rPr lang="en-US" dirty="0" smtClean="0"/>
              <a:t>One benefit of the </a:t>
            </a:r>
            <a:r>
              <a:rPr lang="en-US" dirty="0" err="1" smtClean="0"/>
              <a:t>Etherpad</a:t>
            </a:r>
            <a:r>
              <a:rPr lang="en-US" dirty="0" smtClean="0"/>
              <a:t> is the ‘time slider’.  This allows one to go back and forward and see the progress and changes made to the document over time as it is edited.</a:t>
            </a:r>
          </a:p>
          <a:p>
            <a:r>
              <a:rPr lang="en-US" b="1" i="1" dirty="0" smtClean="0"/>
              <a:t>http://www.speedofcreativity.org/2010/01/27/</a:t>
            </a:r>
          </a:p>
          <a:p>
            <a:r>
              <a:rPr lang="en-US" b="1" i="1" dirty="0" smtClean="0"/>
              <a:t>backchannel-with-</a:t>
            </a:r>
            <a:r>
              <a:rPr lang="en-US" b="1" i="1" dirty="0" err="1" smtClean="0"/>
              <a:t>etherpad</a:t>
            </a:r>
            <a:r>
              <a:rPr lang="en-US" b="1" i="1" smtClean="0"/>
              <a:t>-experiences/</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t>Cross-Cultural Collaboration</a:t>
            </a:r>
            <a:endParaRPr lang="en-US" dirty="0"/>
          </a:p>
        </p:txBody>
      </p:sp>
      <p:sp>
        <p:nvSpPr>
          <p:cNvPr id="4" name="Content Placeholder 3"/>
          <p:cNvSpPr>
            <a:spLocks noGrp="1"/>
          </p:cNvSpPr>
          <p:nvPr>
            <p:ph idx="1"/>
          </p:nvPr>
        </p:nvSpPr>
        <p:spPr/>
        <p:txBody>
          <a:bodyPr>
            <a:normAutofit fontScale="92500" lnSpcReduction="10000"/>
          </a:bodyPr>
          <a:lstStyle/>
          <a:p>
            <a:r>
              <a:rPr lang="en-US" dirty="0" smtClean="0"/>
              <a:t>Carnegie Hall Cultural Exchange program</a:t>
            </a:r>
          </a:p>
          <a:p>
            <a:r>
              <a:rPr lang="en-US" dirty="0" smtClean="0"/>
              <a:t>Students in New York learn about their own music culture as it relates to their city as well as the music of other countries from their partner schools.</a:t>
            </a:r>
          </a:p>
          <a:p>
            <a:r>
              <a:rPr lang="en-US" dirty="0" smtClean="0"/>
              <a:t>Not only do the students learn about other cultures’ music, they also learn about their day-to-day lives.</a:t>
            </a:r>
          </a:p>
          <a:p>
            <a:endParaRPr lang="en-US" dirty="0" smtClean="0"/>
          </a:p>
          <a:p>
            <a:r>
              <a:rPr lang="en-US" b="1" i="1" dirty="0" smtClean="0"/>
              <a:t>http://thejournal.com/Articles/2009/08/19/Cross-</a:t>
            </a:r>
          </a:p>
          <a:p>
            <a:r>
              <a:rPr lang="en-US" b="1" i="1" dirty="0" smtClean="0"/>
              <a:t>Cultural-Collaboration-Students-Bridge-</a:t>
            </a:r>
            <a:r>
              <a:rPr lang="en-US" b="1" i="1" dirty="0" err="1" smtClean="0"/>
              <a:t>Cultureswith</a:t>
            </a:r>
            <a:r>
              <a:rPr lang="en-US" b="1" i="1" dirty="0" smtClean="0"/>
              <a:t>-</a:t>
            </a:r>
          </a:p>
          <a:p>
            <a:r>
              <a:rPr lang="en-US" b="1" i="1" dirty="0" smtClean="0"/>
              <a:t>Videoconferencing-from-Carnegie-Hall.aspx</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eLanguages</a:t>
            </a:r>
            <a:endParaRPr lang="en-US" dirty="0"/>
          </a:p>
        </p:txBody>
      </p:sp>
      <p:sp>
        <p:nvSpPr>
          <p:cNvPr id="3" name="Content Placeholder 2"/>
          <p:cNvSpPr>
            <a:spLocks noGrp="1"/>
          </p:cNvSpPr>
          <p:nvPr>
            <p:ph idx="1"/>
          </p:nvPr>
        </p:nvSpPr>
        <p:spPr/>
        <p:txBody>
          <a:bodyPr/>
          <a:lstStyle/>
          <a:p>
            <a:r>
              <a:rPr lang="en-US" dirty="0" smtClean="0"/>
              <a:t>This is a system that allows teachers around the world to work together to create curriculum relevant activities.</a:t>
            </a:r>
          </a:p>
          <a:p>
            <a:r>
              <a:rPr lang="en-US" dirty="0" smtClean="0"/>
              <a:t>This also encourages development in communication and language skills as well as international and cultural awareness. </a:t>
            </a:r>
          </a:p>
          <a:p>
            <a:endParaRPr lang="en-US" dirty="0" smtClean="0"/>
          </a:p>
          <a:p>
            <a:r>
              <a:rPr lang="en-US" b="1" i="1" dirty="0" smtClean="0"/>
              <a:t>http://www.elanguages.org/</a:t>
            </a:r>
            <a:endParaRPr lang="en-US"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47</TotalTime>
  <Words>689</Words>
  <Application>Microsoft Office PowerPoint</Application>
  <PresentationFormat>On-screen Show (4:3)</PresentationFormat>
  <Paragraphs>80</Paragraphs>
  <Slides>20</Slides>
  <Notes>0</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Flow</vt:lpstr>
      <vt:lpstr>Collaborative Environments</vt:lpstr>
      <vt:lpstr>Overview</vt:lpstr>
      <vt:lpstr>Slide 3</vt:lpstr>
      <vt:lpstr>Relevance for Teaching, Learning, or Creative Expression </vt:lpstr>
      <vt:lpstr>Systems built for K-12 use include: </vt:lpstr>
      <vt:lpstr>Collaborative Environments in Practice</vt:lpstr>
      <vt:lpstr>Backchannel with Etherpad</vt:lpstr>
      <vt:lpstr>Cross-Cultural Collaboration</vt:lpstr>
      <vt:lpstr>eLanguages</vt:lpstr>
      <vt:lpstr>Examples of k-12 Class Nings</vt:lpstr>
      <vt:lpstr>Flat Classroom Project</vt:lpstr>
      <vt:lpstr>Kites Around the World</vt:lpstr>
      <vt:lpstr>Solar Navigations Wiki</vt:lpstr>
      <vt:lpstr>Further Reading</vt:lpstr>
      <vt:lpstr>Slide 15</vt:lpstr>
      <vt:lpstr>Slide 16</vt:lpstr>
      <vt:lpstr>Slide 17</vt:lpstr>
      <vt:lpstr>Slide 18</vt:lpstr>
      <vt:lpstr>http://transliteracies.english.ucsb.edu/post/research-project/research-clearinghouse-individual/research-reports/jazz-as-an-extended-metaphor-for-social-computing</vt:lpstr>
      <vt:lpstr>http://www.delicious.com/tag/hzk10+collabspaces</vt:lpstr>
    </vt:vector>
  </TitlesOfParts>
  <Company>Toshiba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Further Reading</dc:title>
  <dc:creator>Brittni</dc:creator>
  <cp:lastModifiedBy>Brittni</cp:lastModifiedBy>
  <cp:revision>8</cp:revision>
  <dcterms:created xsi:type="dcterms:W3CDTF">2010-11-18T02:49:21Z</dcterms:created>
  <dcterms:modified xsi:type="dcterms:W3CDTF">2010-11-23T20:03:04Z</dcterms:modified>
</cp:coreProperties>
</file>

<file path=docProps/thumbnail.jpeg>
</file>